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83" r:id="rId4"/>
    <p:sldId id="260" r:id="rId5"/>
    <p:sldId id="267" r:id="rId6"/>
    <p:sldId id="284" r:id="rId7"/>
    <p:sldId id="262" r:id="rId8"/>
    <p:sldId id="286" r:id="rId9"/>
    <p:sldId id="289" r:id="rId10"/>
    <p:sldId id="287" r:id="rId11"/>
    <p:sldId id="288" r:id="rId12"/>
    <p:sldId id="28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E1E1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ndingfive.com/" TargetMode="External"/><Relationship Id="rId2" Type="http://schemas.openxmlformats.org/officeDocument/2006/relationships/hyperlink" Target="https://www.psytoolkit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ocean.sagepub.com/blog/tools-and-technology/challenges-of-running-social-science-experiments-from-home-and-14-tools-to-help" TargetMode="External"/><Relationship Id="rId4" Type="http://schemas.openxmlformats.org/officeDocument/2006/relationships/hyperlink" Target="http://pebl.sourceforge.n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4B1EC-24F7-48B6-B2EB-4879D401B4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Collecting Cognitive Data Online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F57A5F-9B8B-40C6-A328-027B9E42E9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Benjamin Katz, PhD</a:t>
            </a:r>
          </a:p>
          <a:p>
            <a:r>
              <a:rPr lang="en-US" dirty="0"/>
              <a:t>Virginia Tech </a:t>
            </a:r>
          </a:p>
        </p:txBody>
      </p:sp>
    </p:spTree>
    <p:extLst>
      <p:ext uri="{BB962C8B-B14F-4D97-AF65-F5344CB8AC3E}">
        <p14:creationId xmlns:p14="http://schemas.microsoft.com/office/powerpoint/2010/main" val="3629478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A98FB-8D9B-4F76-9CE2-34D4B540B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there is plenty to be careful about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19C05D-EC40-42DA-AFD6-113CBFE08D6A}"/>
              </a:ext>
            </a:extLst>
          </p:cNvPr>
          <p:cNvSpPr txBox="1"/>
          <p:nvPr/>
        </p:nvSpPr>
        <p:spPr>
          <a:xfrm>
            <a:off x="5678859" y="1148576"/>
            <a:ext cx="6265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Can you really replicate an in-person experience online?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AFD447-8E81-4CFB-8EB8-9AE7F50E2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9479" y="3711126"/>
            <a:ext cx="6269197" cy="286809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50E5000-2289-408D-A9FB-DD489E79EB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9480" y="1647825"/>
            <a:ext cx="3381375" cy="1781175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0FAEBA03-0371-49B1-9D22-4FDA5425D51F}"/>
              </a:ext>
            </a:extLst>
          </p:cNvPr>
          <p:cNvSpPr/>
          <p:nvPr/>
        </p:nvSpPr>
        <p:spPr>
          <a:xfrm>
            <a:off x="8541834" y="4482790"/>
            <a:ext cx="3476842" cy="53525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A761ECE-74CF-44F9-9096-B2D3CC097E3C}"/>
              </a:ext>
            </a:extLst>
          </p:cNvPr>
          <p:cNvSpPr/>
          <p:nvPr/>
        </p:nvSpPr>
        <p:spPr>
          <a:xfrm>
            <a:off x="5749478" y="6094513"/>
            <a:ext cx="4683825" cy="53525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43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DF4B91-FE37-479E-A710-75F74DED9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6230857" cy="1230570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3600" dirty="0">
                <a:solidFill>
                  <a:schemeClr val="accent1"/>
                </a:solidFill>
              </a:rPr>
              <a:t>Best Practices, Regardless of Which Tools You Use</a:t>
            </a: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45F77-9AD6-42E8-BD17-EB9338DC4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60" y="1872201"/>
            <a:ext cx="6123783" cy="3802762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Think carefully about the sample and the platform (</a:t>
            </a:r>
            <a:r>
              <a:rPr lang="en-US" sz="2000" dirty="0" err="1"/>
              <a:t>Mturk</a:t>
            </a:r>
            <a:r>
              <a:rPr lang="en-US" sz="2000" dirty="0"/>
              <a:t>? Qualtrics Panels? Other places?)</a:t>
            </a:r>
          </a:p>
          <a:p>
            <a:pPr marL="0" indent="0">
              <a:buNone/>
            </a:pPr>
            <a:r>
              <a:rPr lang="en-US" sz="2000" dirty="0"/>
              <a:t>Remember that experience with computers may be a very significant factor for participants</a:t>
            </a:r>
          </a:p>
          <a:p>
            <a:pPr marL="0" indent="0">
              <a:buNone/>
            </a:pPr>
            <a:r>
              <a:rPr lang="en-US" sz="2000" dirty="0"/>
              <a:t>You would probably be surprised what you can do through standard survey programs like Qualtrics – do you even need another program?</a:t>
            </a:r>
          </a:p>
          <a:p>
            <a:pPr marL="0" indent="0">
              <a:buNone/>
            </a:pPr>
            <a:r>
              <a:rPr lang="en-US" sz="2000" dirty="0"/>
              <a:t>You can’t test things enough</a:t>
            </a:r>
          </a:p>
          <a:p>
            <a:pPr marL="0" indent="0">
              <a:buNone/>
            </a:pPr>
            <a:r>
              <a:rPr lang="en-US" sz="2000" dirty="0"/>
              <a:t>If possible, run participants in both the lab and online</a:t>
            </a: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35103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AC70D33-0C0B-48DD-8DD0-0E947C796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Feel free to get in touch!</a:t>
            </a: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CCED686A-52EB-4235-A4A4-0E7882521F6C}"/>
              </a:ext>
            </a:extLst>
          </p:cNvPr>
          <p:cNvSpPr txBox="1">
            <a:spLocks/>
          </p:cNvSpPr>
          <p:nvPr/>
        </p:nvSpPr>
        <p:spPr>
          <a:xfrm>
            <a:off x="5312313" y="1182897"/>
            <a:ext cx="9948835" cy="4313826"/>
          </a:xfrm>
          <a:prstGeom prst="rect">
            <a:avLst/>
          </a:prstGeom>
        </p:spPr>
        <p:txBody>
          <a:bodyPr vert="horz" lIns="228600" tIns="228600" rIns="228600" bIns="0" rtlCol="0" anchor="ctr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</a:pPr>
            <a:r>
              <a:rPr lang="en-US" sz="6100" dirty="0">
                <a:solidFill>
                  <a:schemeClr val="tx1"/>
                </a:solidFill>
              </a:rPr>
              <a:t>katzben@vt.edu</a:t>
            </a:r>
          </a:p>
        </p:txBody>
      </p:sp>
    </p:spTree>
    <p:extLst>
      <p:ext uri="{BB962C8B-B14F-4D97-AF65-F5344CB8AC3E}">
        <p14:creationId xmlns:p14="http://schemas.microsoft.com/office/powerpoint/2010/main" val="886138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73318-2E57-4E4F-8906-786E67C3A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kind of data are we talking about?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686461-4300-48DA-85D7-F8BBDF9B24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6521" y="718240"/>
            <a:ext cx="5154768" cy="163168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05917CD-6AA5-4848-916D-1CB0568AAA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4217" y="2542594"/>
            <a:ext cx="2619375" cy="23526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DE24074-000B-46A2-82E2-F345A4749E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5622" y="4895269"/>
            <a:ext cx="4096564" cy="1904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301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73318-2E57-4E4F-8906-786E67C3A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that is usually collected…</a:t>
            </a:r>
          </a:p>
        </p:txBody>
      </p:sp>
      <p:pic>
        <p:nvPicPr>
          <p:cNvPr id="1026" name="Picture 2" descr="Young man sitting at a computer taking a test.">
            <a:extLst>
              <a:ext uri="{FF2B5EF4-FFF2-40B4-BE49-F238E27FC236}">
                <a16:creationId xmlns:a16="http://schemas.microsoft.com/office/drawing/2014/main" id="{6B6810FF-6255-4CDA-A121-38980D39D5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5754" y="2499982"/>
            <a:ext cx="6371876" cy="2306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3C93C41-2492-4845-9359-7F3D240619A8}"/>
              </a:ext>
            </a:extLst>
          </p:cNvPr>
          <p:cNvSpPr txBox="1"/>
          <p:nvPr/>
        </p:nvSpPr>
        <p:spPr>
          <a:xfrm>
            <a:off x="6657278" y="4806367"/>
            <a:ext cx="398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Pearson Vue Testing Lab, MSU Texas</a:t>
            </a:r>
          </a:p>
        </p:txBody>
      </p:sp>
    </p:spTree>
    <p:extLst>
      <p:ext uri="{BB962C8B-B14F-4D97-AF65-F5344CB8AC3E}">
        <p14:creationId xmlns:p14="http://schemas.microsoft.com/office/powerpoint/2010/main" val="4065872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74788" y="-15796"/>
            <a:ext cx="7911916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49750" y="-6726"/>
            <a:ext cx="5931659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33528" y="-3116"/>
            <a:ext cx="6766974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36" y="0"/>
            <a:ext cx="5238864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DF4B91-FE37-479E-A710-75F74DED9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928" y="1124998"/>
            <a:ext cx="3456122" cy="4589717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So why collect this sort of data online?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45F77-9AD6-42E8-BD17-EB9338DC4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577" y="794042"/>
            <a:ext cx="5427137" cy="5248622"/>
          </a:xfrm>
        </p:spPr>
        <p:txBody>
          <a:bodyPr>
            <a:normAutofit/>
          </a:bodyPr>
          <a:lstStyle/>
          <a:p>
            <a:r>
              <a:rPr lang="en-US" sz="4000" dirty="0"/>
              <a:t>Access to a different population…***</a:t>
            </a:r>
          </a:p>
          <a:p>
            <a:r>
              <a:rPr lang="en-US" sz="4000" dirty="0"/>
              <a:t>Larger samples</a:t>
            </a:r>
          </a:p>
          <a:p>
            <a:r>
              <a:rPr lang="en-US" sz="4000" dirty="0"/>
              <a:t>Currently the safest way to collect data!</a:t>
            </a:r>
          </a:p>
        </p:txBody>
      </p:sp>
    </p:spTree>
    <p:extLst>
      <p:ext uri="{BB962C8B-B14F-4D97-AF65-F5344CB8AC3E}">
        <p14:creationId xmlns:p14="http://schemas.microsoft.com/office/powerpoint/2010/main" val="432904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E65B340-88A9-4C0E-926E-1CE3774F9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3093629"/>
            <a:ext cx="9705647" cy="1367110"/>
          </a:xfrm>
        </p:spPr>
        <p:txBody>
          <a:bodyPr anchor="b">
            <a:noAutofit/>
          </a:bodyPr>
          <a:lstStyle/>
          <a:p>
            <a:pPr algn="l"/>
            <a:r>
              <a:rPr lang="en-US" sz="6000" dirty="0">
                <a:solidFill>
                  <a:schemeClr val="tx1"/>
                </a:solidFill>
              </a:rPr>
              <a:t>Is it even possible to collect this sort of data online?</a:t>
            </a:r>
          </a:p>
        </p:txBody>
      </p:sp>
    </p:spTree>
    <p:extLst>
      <p:ext uri="{BB962C8B-B14F-4D97-AF65-F5344CB8AC3E}">
        <p14:creationId xmlns:p14="http://schemas.microsoft.com/office/powerpoint/2010/main" val="3098906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73318-2E57-4E4F-8906-786E67C3A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It is definitely possible… even in specialized populations!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3D62AFF-AB85-40F3-B4EC-4815562392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8009" y="0"/>
            <a:ext cx="5207369" cy="6634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923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8CAE4AE-A9DF-45AF-9A9C-1712BC634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13">
            <a:extLst>
              <a:ext uri="{FF2B5EF4-FFF2-40B4-BE49-F238E27FC236}">
                <a16:creationId xmlns:a16="http://schemas.microsoft.com/office/drawing/2014/main" id="{6C272060-BC98-4C91-A58F-4DFEC566C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8BA2DCB9-0DC0-4109-B2A2-56896E35E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64A33555-1142-4AD7-8084-1A99422A1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7">
              <a:extLst>
                <a:ext uri="{FF2B5EF4-FFF2-40B4-BE49-F238E27FC236}">
                  <a16:creationId xmlns:a16="http://schemas.microsoft.com/office/drawing/2014/main" id="{BC6E4081-1A88-453E-8CCF-B97B0CE20D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">
              <a:extLst>
                <a:ext uri="{FF2B5EF4-FFF2-40B4-BE49-F238E27FC236}">
                  <a16:creationId xmlns:a16="http://schemas.microsoft.com/office/drawing/2014/main" id="{5B7E0935-6EE8-4C61-AED5-09B9A2A99A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">
              <a:extLst>
                <a:ext uri="{FF2B5EF4-FFF2-40B4-BE49-F238E27FC236}">
                  <a16:creationId xmlns:a16="http://schemas.microsoft.com/office/drawing/2014/main" id="{EB962BD6-C878-48FF-A75E-DCC7BDA3C3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">
              <a:extLst>
                <a:ext uri="{FF2B5EF4-FFF2-40B4-BE49-F238E27FC236}">
                  <a16:creationId xmlns:a16="http://schemas.microsoft.com/office/drawing/2014/main" id="{CABF3786-BDE1-4FE5-9967-F6B6131A2C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">
              <a:extLst>
                <a:ext uri="{FF2B5EF4-FFF2-40B4-BE49-F238E27FC236}">
                  <a16:creationId xmlns:a16="http://schemas.microsoft.com/office/drawing/2014/main" id="{4969707A-C75E-4F7F-A5C2-2991C65475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2">
              <a:extLst>
                <a:ext uri="{FF2B5EF4-FFF2-40B4-BE49-F238E27FC236}">
                  <a16:creationId xmlns:a16="http://schemas.microsoft.com/office/drawing/2014/main" id="{0E293989-8389-48CD-85D3-CAEFD5E963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3">
              <a:extLst>
                <a:ext uri="{FF2B5EF4-FFF2-40B4-BE49-F238E27FC236}">
                  <a16:creationId xmlns:a16="http://schemas.microsoft.com/office/drawing/2014/main" id="{8DCF1E8B-9247-45E2-8641-90DA9F7D52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4">
              <a:extLst>
                <a:ext uri="{FF2B5EF4-FFF2-40B4-BE49-F238E27FC236}">
                  <a16:creationId xmlns:a16="http://schemas.microsoft.com/office/drawing/2014/main" id="{48DF418F-91AD-4E55-AF3B-F28FF45961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5">
              <a:extLst>
                <a:ext uri="{FF2B5EF4-FFF2-40B4-BE49-F238E27FC236}">
                  <a16:creationId xmlns:a16="http://schemas.microsoft.com/office/drawing/2014/main" id="{EDBF35BD-D1DA-49B1-AE30-289189DACD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6">
              <a:extLst>
                <a:ext uri="{FF2B5EF4-FFF2-40B4-BE49-F238E27FC236}">
                  <a16:creationId xmlns:a16="http://schemas.microsoft.com/office/drawing/2014/main" id="{69198BEC-A3B6-4562-AB0F-3E7760026C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7">
              <a:extLst>
                <a:ext uri="{FF2B5EF4-FFF2-40B4-BE49-F238E27FC236}">
                  <a16:creationId xmlns:a16="http://schemas.microsoft.com/office/drawing/2014/main" id="{9AB30D45-77AB-4323-83A2-1A637D07D5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8">
              <a:extLst>
                <a:ext uri="{FF2B5EF4-FFF2-40B4-BE49-F238E27FC236}">
                  <a16:creationId xmlns:a16="http://schemas.microsoft.com/office/drawing/2014/main" id="{D1AD137E-7B63-434C-9D0D-5A64BB496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9">
              <a:extLst>
                <a:ext uri="{FF2B5EF4-FFF2-40B4-BE49-F238E27FC236}">
                  <a16:creationId xmlns:a16="http://schemas.microsoft.com/office/drawing/2014/main" id="{8B32BE2D-36DC-4BD0-952E-8FE32A70DB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20">
              <a:extLst>
                <a:ext uri="{FF2B5EF4-FFF2-40B4-BE49-F238E27FC236}">
                  <a16:creationId xmlns:a16="http://schemas.microsoft.com/office/drawing/2014/main" id="{930295E0-AD01-4DB0-9829-AD91BED608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21">
              <a:extLst>
                <a:ext uri="{FF2B5EF4-FFF2-40B4-BE49-F238E27FC236}">
                  <a16:creationId xmlns:a16="http://schemas.microsoft.com/office/drawing/2014/main" id="{29807E74-6BFD-4EA7-B3F3-92C0728A7D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22">
              <a:extLst>
                <a:ext uri="{FF2B5EF4-FFF2-40B4-BE49-F238E27FC236}">
                  <a16:creationId xmlns:a16="http://schemas.microsoft.com/office/drawing/2014/main" id="{C9EDBF49-4B87-4B6F-BEE6-DDC4A63CE6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23">
              <a:extLst>
                <a:ext uri="{FF2B5EF4-FFF2-40B4-BE49-F238E27FC236}">
                  <a16:creationId xmlns:a16="http://schemas.microsoft.com/office/drawing/2014/main" id="{7738C468-1405-4ED9-8392-F93FA995EE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4">
              <a:extLst>
                <a:ext uri="{FF2B5EF4-FFF2-40B4-BE49-F238E27FC236}">
                  <a16:creationId xmlns:a16="http://schemas.microsoft.com/office/drawing/2014/main" id="{F16402CF-F511-450A-8584-8C8A5B7E9D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5">
              <a:extLst>
                <a:ext uri="{FF2B5EF4-FFF2-40B4-BE49-F238E27FC236}">
                  <a16:creationId xmlns:a16="http://schemas.microsoft.com/office/drawing/2014/main" id="{85E5B49A-CFC2-4019-9BA6-528095F788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BDF4B91-FE37-479E-A710-75F74DED9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9686" y="795527"/>
            <a:ext cx="4123738" cy="1433323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chemeClr val="tx2"/>
                </a:solidFill>
              </a:rPr>
              <a:t>Potential Issues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972DE0D-2E53-4159-ABD3-C601524262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7720" y="795527"/>
            <a:ext cx="5970638" cy="524884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Head with Gears">
            <a:extLst>
              <a:ext uri="{FF2B5EF4-FFF2-40B4-BE49-F238E27FC236}">
                <a16:creationId xmlns:a16="http://schemas.microsoft.com/office/drawing/2014/main" id="{13DD586D-384C-4E1C-A40F-48B43E099D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33303" y="960214"/>
            <a:ext cx="4919472" cy="4919472"/>
          </a:xfrm>
          <a:prstGeom prst="rect">
            <a:avLst/>
          </a:prstGeom>
          <a:ln w="12700">
            <a:noFill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45F77-9AD6-42E8-BD17-EB9338DC4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9686" y="2338388"/>
            <a:ext cx="4099607" cy="36782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Quality of data</a:t>
            </a:r>
          </a:p>
          <a:p>
            <a:pPr marL="0" indent="0">
              <a:buNone/>
            </a:pPr>
            <a:r>
              <a:rPr lang="en-US" sz="2400" dirty="0"/>
              <a:t>Reliability of respondents</a:t>
            </a:r>
          </a:p>
          <a:p>
            <a:pPr marL="0" indent="0">
              <a:buNone/>
            </a:pPr>
            <a:r>
              <a:rPr lang="en-US" sz="2400" dirty="0"/>
              <a:t>Limitations of online survey platforms</a:t>
            </a:r>
          </a:p>
          <a:p>
            <a:pPr marL="0" indent="0">
              <a:buNone/>
            </a:pPr>
            <a:r>
              <a:rPr lang="en-US" sz="2400" dirty="0"/>
              <a:t>Challenge in moving computerized assessments online/paying for programs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12283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62F1AB4-0A17-4779-9094-676A026816FE}"/>
              </a:ext>
            </a:extLst>
          </p:cNvPr>
          <p:cNvSpPr/>
          <p:nvPr/>
        </p:nvSpPr>
        <p:spPr>
          <a:xfrm>
            <a:off x="504307" y="1149845"/>
            <a:ext cx="9847708" cy="42442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908280C-9D7B-4C54-B4F7-17FA2C2DA5DA}"/>
              </a:ext>
            </a:extLst>
          </p:cNvPr>
          <p:cNvSpPr/>
          <p:nvPr/>
        </p:nvSpPr>
        <p:spPr>
          <a:xfrm>
            <a:off x="4177507" y="3170405"/>
            <a:ext cx="829994" cy="4642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65B340-88A9-4C0E-926E-1CE3774F9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3423" y="1964010"/>
            <a:ext cx="8471912" cy="3341257"/>
          </a:xfrm>
        </p:spPr>
        <p:txBody>
          <a:bodyPr vert="horz" lIns="228600" tIns="228600" rIns="228600" bIns="0" rtlCol="0" anchor="ctr"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sz="6100" dirty="0">
                <a:solidFill>
                  <a:schemeClr val="tx1"/>
                </a:solidFill>
              </a:rPr>
              <a:t>Great, free tools, especially: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1E56258-9496-4AED-B210-7F6CAA3472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5854" y="759017"/>
            <a:ext cx="5393854" cy="3192652"/>
          </a:xfrm>
          <a:prstGeom prst="rect">
            <a:avLst/>
          </a:prstGeom>
        </p:spPr>
      </p:pic>
      <p:pic>
        <p:nvPicPr>
          <p:cNvPr id="2050" name="Picture 2" descr="Picture of Claudia von Bastian">
            <a:extLst>
              <a:ext uri="{FF2B5EF4-FFF2-40B4-BE49-F238E27FC236}">
                <a16:creationId xmlns:a16="http://schemas.microsoft.com/office/drawing/2014/main" id="{63B40C95-A402-4941-B739-11ABC22ACC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1477" y="4169663"/>
            <a:ext cx="1739891" cy="2132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A39FAD5D-9BD3-46C7-8779-8772734EC8B0}"/>
              </a:ext>
            </a:extLst>
          </p:cNvPr>
          <p:cNvSpPr txBox="1"/>
          <p:nvPr/>
        </p:nvSpPr>
        <p:spPr>
          <a:xfrm>
            <a:off x="9018103" y="5115381"/>
            <a:ext cx="2511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Claudia von Bastian</a:t>
            </a:r>
          </a:p>
          <a:p>
            <a:r>
              <a:rPr lang="en-US" dirty="0"/>
              <a:t>University of Sheffield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C527648-77B0-4265-8540-E43C11029AB6}"/>
              </a:ext>
            </a:extLst>
          </p:cNvPr>
          <p:cNvSpPr txBox="1"/>
          <p:nvPr/>
        </p:nvSpPr>
        <p:spPr>
          <a:xfrm>
            <a:off x="9018103" y="5683400"/>
            <a:ext cx="60941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http://www.tatool-web.com/</a:t>
            </a:r>
          </a:p>
        </p:txBody>
      </p:sp>
    </p:spTree>
    <p:extLst>
      <p:ext uri="{BB962C8B-B14F-4D97-AF65-F5344CB8AC3E}">
        <p14:creationId xmlns:p14="http://schemas.microsoft.com/office/powerpoint/2010/main" val="3276874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406BB-684D-456C-802A-47E6DF7A5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worthwhile tools: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00BC1-8EB8-409F-94C8-31A2E5FC5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PsyToolkit</a:t>
            </a:r>
            <a:r>
              <a:rPr lang="en-US" dirty="0"/>
              <a:t> (</a:t>
            </a:r>
            <a:r>
              <a:rPr lang="en-US" dirty="0">
                <a:hlinkClick r:id="rId2"/>
              </a:rPr>
              <a:t>https://www.psytoolkit.org/</a:t>
            </a:r>
            <a:r>
              <a:rPr lang="en-US" dirty="0"/>
              <a:t>)</a:t>
            </a:r>
          </a:p>
          <a:p>
            <a:r>
              <a:rPr lang="en-US" dirty="0"/>
              <a:t>Finding Five (</a:t>
            </a:r>
            <a:r>
              <a:rPr lang="en-US" dirty="0">
                <a:hlinkClick r:id="rId3"/>
              </a:rPr>
              <a:t>https://www.findingfive.com/</a:t>
            </a:r>
            <a:r>
              <a:rPr lang="en-US" dirty="0"/>
              <a:t>)</a:t>
            </a:r>
          </a:p>
          <a:p>
            <a:r>
              <a:rPr lang="en-US" dirty="0"/>
              <a:t>PEBL (</a:t>
            </a:r>
            <a:r>
              <a:rPr lang="en-US" dirty="0">
                <a:hlinkClick r:id="rId4"/>
              </a:rPr>
              <a:t>http://pebl.sourceforge.net/</a:t>
            </a:r>
            <a:r>
              <a:rPr lang="en-US" dirty="0"/>
              <a:t>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*While preparing this, I found an article that summarized some of these, and more, from SAGE Publishing: </a:t>
            </a:r>
            <a:r>
              <a:rPr lang="en-US" dirty="0">
                <a:hlinkClick r:id="rId5"/>
              </a:rPr>
              <a:t>https://ocean.sagepub.com/blog/tools-and-technology/challenges-of-running-social-science-experiments-from-home-and-14-tools-to-help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215406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2747</TotalTime>
  <Words>301</Words>
  <Application>Microsoft Office PowerPoint</Application>
  <PresentationFormat>Widescreen</PresentationFormat>
  <Paragraphs>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 Light</vt:lpstr>
      <vt:lpstr>Rockwell</vt:lpstr>
      <vt:lpstr>Wingdings</vt:lpstr>
      <vt:lpstr>Atlas</vt:lpstr>
      <vt:lpstr>Collecting Cognitive Data Online</vt:lpstr>
      <vt:lpstr>What kind of data are we talking about?</vt:lpstr>
      <vt:lpstr>Data that is usually collected…</vt:lpstr>
      <vt:lpstr>So why collect this sort of data online?</vt:lpstr>
      <vt:lpstr>Is it even possible to collect this sort of data online?</vt:lpstr>
      <vt:lpstr>It is definitely possible… even in specialized populations!</vt:lpstr>
      <vt:lpstr>Potential Issues</vt:lpstr>
      <vt:lpstr>Great, free tools, especially:</vt:lpstr>
      <vt:lpstr>Other worthwhile tools:</vt:lpstr>
      <vt:lpstr>But there is plenty to be careful about</vt:lpstr>
      <vt:lpstr>Best Practices, Regardless of Which Tools You Use</vt:lpstr>
      <vt:lpstr>Feel free to get in touch!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Collecting Cognitive Data Online</dc:title>
  <dc:creator>Katz, Benjamin</dc:creator>
  <cp:lastModifiedBy>Bradburn, Isabel</cp:lastModifiedBy>
  <cp:revision>8</cp:revision>
  <dcterms:created xsi:type="dcterms:W3CDTF">2021-02-02T20:08:11Z</dcterms:created>
  <dcterms:modified xsi:type="dcterms:W3CDTF">2021-02-18T14:46:12Z</dcterms:modified>
</cp:coreProperties>
</file>