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5" r:id="rId5"/>
  </p:sldMasterIdLst>
  <p:notesMasterIdLst>
    <p:notesMasterId r:id="rId14"/>
  </p:notesMasterIdLst>
  <p:handoutMasterIdLst>
    <p:handoutMasterId r:id="rId15"/>
  </p:handoutMasterIdLst>
  <p:sldIdLst>
    <p:sldId id="589" r:id="rId6"/>
    <p:sldId id="595" r:id="rId7"/>
    <p:sldId id="597" r:id="rId8"/>
    <p:sldId id="584" r:id="rId9"/>
    <p:sldId id="585" r:id="rId10"/>
    <p:sldId id="598" r:id="rId11"/>
    <p:sldId id="591" r:id="rId12"/>
    <p:sldId id="583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ison Gross" initials="AG" lastIdx="2" clrIdx="6">
    <p:extLst>
      <p:ext uri="{19B8F6BF-5375-455C-9EA6-DF929625EA0E}">
        <p15:presenceInfo xmlns:p15="http://schemas.microsoft.com/office/powerpoint/2012/main" userId="S-1-5-21-1606980848-1604221776-839522115-39193" providerId="AD"/>
      </p:ext>
    </p:extLst>
  </p:cmAuthor>
  <p:cmAuthor id="1" name="Margarite Wypychowski" initials="MW" lastIdx="15" clrIdx="0">
    <p:extLst/>
  </p:cmAuthor>
  <p:cmAuthor id="8" name="Brian-Wagner" initials="B" lastIdx="62" clrIdx="7">
    <p:extLst>
      <p:ext uri="{19B8F6BF-5375-455C-9EA6-DF929625EA0E}">
        <p15:presenceInfo xmlns:p15="http://schemas.microsoft.com/office/powerpoint/2012/main" userId="S-1-5-21-1606980848-1604221776-839522115-60883" providerId="AD"/>
      </p:ext>
    </p:extLst>
  </p:cmAuthor>
  <p:cmAuthor id="2" name="Eric Y" initials="EY" lastIdx="47" clrIdx="1"/>
  <p:cmAuthor id="3" name="Elizabeth Fischer" initials="EF" lastIdx="38" clrIdx="2">
    <p:extLst/>
  </p:cmAuthor>
  <p:cmAuthor id="4" name="Greg Lanier" initials="GL" lastIdx="17" clrIdx="3">
    <p:extLst/>
  </p:cmAuthor>
  <p:cmAuthor id="5" name="Eric Young" initials="EY" lastIdx="114" clrIdx="4">
    <p:extLst>
      <p:ext uri="{19B8F6BF-5375-455C-9EA6-DF929625EA0E}">
        <p15:presenceInfo xmlns:p15="http://schemas.microsoft.com/office/powerpoint/2012/main" userId="S-1-5-21-1606980848-1604221776-839522115-47364" providerId="AD"/>
      </p:ext>
    </p:extLst>
  </p:cmAuthor>
  <p:cmAuthor id="6" name="Blake Goble" initials="BG" lastIdx="14" clrIdx="5">
    <p:extLst>
      <p:ext uri="{19B8F6BF-5375-455C-9EA6-DF929625EA0E}">
        <p15:presenceInfo xmlns:p15="http://schemas.microsoft.com/office/powerpoint/2012/main" userId="S-1-5-21-1606980848-1604221776-839522115-45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41"/>
    <a:srgbClr val="0000FF"/>
    <a:srgbClr val="C00000"/>
    <a:srgbClr val="00C000"/>
    <a:srgbClr val="800000"/>
    <a:srgbClr val="D0C883"/>
    <a:srgbClr val="86786F"/>
    <a:srgbClr val="5E544E"/>
    <a:srgbClr val="717074"/>
    <a:srgbClr val="D2C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6" autoAdjust="0"/>
    <p:restoredTop sz="74727" autoAdjust="0"/>
  </p:normalViewPr>
  <p:slideViewPr>
    <p:cSldViewPr>
      <p:cViewPr varScale="1">
        <p:scale>
          <a:sx n="64" d="100"/>
          <a:sy n="64" d="100"/>
        </p:scale>
        <p:origin x="13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474" y="12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794CFEB3-DC5A-C34C-954B-3B8B7D88504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r">
              <a:defRPr sz="1200"/>
            </a:lvl1pPr>
          </a:lstStyle>
          <a:p>
            <a:fld id="{0FA49A48-9560-0A48-94CE-0C514134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fld id="{4A4BE59D-8A6D-430D-A2D6-3517F56DD4C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4" tIns="48327" rIns="96654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7162329A-4540-42B5-A1B4-0B3CD0586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 err="1"/>
              <a:t>YouGov</a:t>
            </a:r>
            <a:r>
              <a:rPr lang="en-US" dirty="0"/>
              <a:t>, SSI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2130552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7486650" y="3673602"/>
            <a:ext cx="3200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3019222" y="3673602"/>
            <a:ext cx="3200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4939682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4401313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Your Name Here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52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7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2 Experts Template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</p:spTree>
    <p:extLst>
      <p:ext uri="{BB962C8B-B14F-4D97-AF65-F5344CB8AC3E}">
        <p14:creationId xmlns:p14="http://schemas.microsoft.com/office/powerpoint/2010/main" val="284747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3 Experts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</p:spTree>
    <p:extLst>
      <p:ext uri="{BB962C8B-B14F-4D97-AF65-F5344CB8AC3E}">
        <p14:creationId xmlns:p14="http://schemas.microsoft.com/office/powerpoint/2010/main" val="252652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4 Experts Template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</p:spTree>
    <p:extLst>
      <p:ext uri="{BB962C8B-B14F-4D97-AF65-F5344CB8AC3E}">
        <p14:creationId xmlns:p14="http://schemas.microsoft.com/office/powerpoint/2010/main" val="21366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5 Experts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956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6 Experts Template</a:t>
            </a:r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21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23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42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6576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44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57195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9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16047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</p:spTree>
    <p:extLst>
      <p:ext uri="{BB962C8B-B14F-4D97-AF65-F5344CB8AC3E}">
        <p14:creationId xmlns:p14="http://schemas.microsoft.com/office/powerpoint/2010/main" val="75233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7 Experts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9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</p:spTree>
    <p:extLst>
      <p:ext uri="{BB962C8B-B14F-4D97-AF65-F5344CB8AC3E}">
        <p14:creationId xmlns:p14="http://schemas.microsoft.com/office/powerpoint/2010/main" val="25001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8 Experts Template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</p:spTree>
    <p:extLst>
      <p:ext uri="{BB962C8B-B14F-4D97-AF65-F5344CB8AC3E}">
        <p14:creationId xmlns:p14="http://schemas.microsoft.com/office/powerpoint/2010/main" val="8397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E4377B-68A9-43E8-AD3E-47E9B58B5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2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78600"/>
            <a:ext cx="73533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441447"/>
            <a:ext cx="7040880" cy="1173477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040880" y="2441447"/>
            <a:ext cx="155448" cy="11734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1414" y="4034024"/>
            <a:ext cx="6433796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Optional Subtitle</a:t>
            </a:r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561" y="2441448"/>
            <a:ext cx="6443649" cy="1173476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FOR CUSTOM SECTION DIVIDER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70" y="2788927"/>
            <a:ext cx="1692000" cy="538539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4903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/GRAPHIC/PHOTO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TEMPLATE FOR TEXT/GRAPHIC/PHOTO No Spark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19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</p:spTree>
    <p:extLst>
      <p:ext uri="{BB962C8B-B14F-4D97-AF65-F5344CB8AC3E}">
        <p14:creationId xmlns:p14="http://schemas.microsoft.com/office/powerpoint/2010/main" val="300309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PROJECT OVERVIEW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/>
              <a:t>TEMPLATE FOR PROJECT OVERVIEW No Spark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4038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4876800" y="1527048"/>
            <a:ext cx="3810000" cy="2057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876800" y="3810000"/>
            <a:ext cx="3810000" cy="21336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</p:spTree>
    <p:extLst>
      <p:ext uri="{BB962C8B-B14F-4D97-AF65-F5344CB8AC3E}">
        <p14:creationId xmlns:p14="http://schemas.microsoft.com/office/powerpoint/2010/main" val="418306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/>
              <a:t>SIDE-BY-SIDE/COMPARISON TEXT No Spark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</p:spTree>
    <p:extLst>
      <p:ext uri="{BB962C8B-B14F-4D97-AF65-F5344CB8AC3E}">
        <p14:creationId xmlns:p14="http://schemas.microsoft.com/office/powerpoint/2010/main" val="120036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IC AND SIDEBAR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527048"/>
            <a:ext cx="6019800" cy="44196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600" b="0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565234"/>
            <a:ext cx="2133600" cy="33528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7048"/>
            <a:ext cx="2133600" cy="838200"/>
          </a:xfrm>
        </p:spPr>
        <p:txBody>
          <a:bodyPr tIns="9144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TEXT/GRAPHIC AND SIDEBAR No Spark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</p:spTree>
    <p:extLst>
      <p:ext uri="{BB962C8B-B14F-4D97-AF65-F5344CB8AC3E}">
        <p14:creationId xmlns:p14="http://schemas.microsoft.com/office/powerpoint/2010/main" val="136516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85800"/>
            <a:ext cx="7315200" cy="1828800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BLANK SLIDE use for full slide photo/graphics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248400" y="2857500"/>
            <a:ext cx="2895600" cy="1143000"/>
          </a:xfrm>
          <a:prstGeom prst="rect">
            <a:avLst/>
          </a:prstGeom>
          <a:solidFill>
            <a:srgbClr val="4A454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07469"/>
            <a:ext cx="8305755" cy="1444782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683" y="3162749"/>
            <a:ext cx="1673033" cy="5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58008"/>
            <a:ext cx="1714500" cy="11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/>
          </a:p>
        </p:txBody>
      </p:sp>
      <p:sp>
        <p:nvSpPr>
          <p:cNvPr id="17" name="Rectangle 2"/>
          <p:cNvSpPr txBox="1">
            <a:spLocks noChangeArrowheads="1"/>
          </p:cNvSpPr>
          <p:nvPr userDrawn="1"/>
        </p:nvSpPr>
        <p:spPr bwMode="auto">
          <a:xfrm>
            <a:off x="0" y="2857500"/>
            <a:ext cx="4572000" cy="1143000"/>
          </a:xfrm>
          <a:prstGeom prst="rect">
            <a:avLst/>
          </a:prstGeom>
          <a:solidFill>
            <a:srgbClr val="4A4541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19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267" y="6333845"/>
            <a:ext cx="1813845" cy="4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6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Expe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1 Expert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Optional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417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885432" cy="990600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85432" y="0"/>
            <a:ext cx="155448" cy="9906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885432" cy="990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200" tIns="9144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52400" y="6647599"/>
            <a:ext cx="1752600" cy="1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32" charset="-128"/>
              </a:defRPr>
            </a:lvl1pPr>
          </a:lstStyle>
          <a:p>
            <a:pPr lvl="0" algn="l"/>
            <a:fld id="{55A2B6FE-016A-4C15-8F97-A10BEAFB16E9}" type="slidenum">
              <a:rPr lang="en-US" sz="1000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lvl="0" algn="l"/>
              <a:t>‹#›</a:t>
            </a:fld>
            <a:endParaRPr lang="en-US" sz="1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10" y="218072"/>
            <a:ext cx="1828800" cy="582080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497" y="6333411"/>
            <a:ext cx="1817385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8" r:id="rId2"/>
    <p:sldLayoutId id="2147483995" r:id="rId3"/>
    <p:sldLayoutId id="2147484005" r:id="rId4"/>
    <p:sldLayoutId id="2147484002" r:id="rId5"/>
    <p:sldLayoutId id="2147484001" r:id="rId6"/>
    <p:sldLayoutId id="2147484030" r:id="rId7"/>
    <p:sldLayoutId id="2147484011" r:id="rId8"/>
    <p:sldLayoutId id="2147484021" r:id="rId9"/>
    <p:sldLayoutId id="2147484019" r:id="rId10"/>
    <p:sldLayoutId id="2147484020" r:id="rId11"/>
    <p:sldLayoutId id="2147484016" r:id="rId12"/>
    <p:sldLayoutId id="2147484009" r:id="rId13"/>
    <p:sldLayoutId id="2147484008" r:id="rId14"/>
    <p:sldLayoutId id="2147484015" r:id="rId15"/>
    <p:sldLayoutId id="2147484007" r:id="rId16"/>
    <p:sldLayoutId id="2147484062" r:id="rId17"/>
    <p:sldLayoutId id="2147484063" r:id="rId18"/>
  </p:sldLayoutIdLst>
  <p:hf sldNum="0" hdr="0" dt="0"/>
  <p:txStyles>
    <p:titleStyle>
      <a:lvl1pPr algn="l" rtl="0" eaLnBrk="1" fontAlgn="base" hangingPunct="1">
        <a:lnSpc>
          <a:spcPts val="2800"/>
        </a:lnSpc>
        <a:spcBef>
          <a:spcPts val="40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284163" indent="-284163" algn="l" rtl="0" eaLnBrk="1" fontAlgn="base" hangingPunct="1">
        <a:spcBef>
          <a:spcPts val="1176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1" fontAlgn="base" hangingPunct="1">
        <a:spcBef>
          <a:spcPts val="108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accent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accent1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tessexperiments.org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stanzo-dan@norc.org" TargetMode="External"/><Relationship Id="rId2" Type="http://schemas.openxmlformats.org/officeDocument/2006/relationships/hyperlink" Target="https://amerispeak.norc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892024"/>
            <a:ext cx="3401618" cy="411476"/>
          </a:xfrm>
        </p:spPr>
        <p:txBody>
          <a:bodyPr/>
          <a:lstStyle/>
          <a:p>
            <a:r>
              <a:rPr lang="en-US" dirty="0"/>
              <a:t>January 27,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00600" y="2057415"/>
            <a:ext cx="3671229" cy="1463024"/>
          </a:xfrm>
        </p:spPr>
        <p:txBody>
          <a:bodyPr/>
          <a:lstStyle/>
          <a:p>
            <a:r>
              <a:rPr lang="en-US" sz="2800" b="1" dirty="0"/>
              <a:t>Virginia Tech</a:t>
            </a:r>
          </a:p>
          <a:p>
            <a:endParaRPr lang="en-US" sz="600" b="1" dirty="0"/>
          </a:p>
          <a:p>
            <a:r>
              <a:rPr lang="en-US" b="1" dirty="0"/>
              <a:t>Institute for Society, Culture and Environment (ISCE)</a:t>
            </a:r>
          </a:p>
          <a:p>
            <a:r>
              <a:rPr lang="en-US" b="1" dirty="0"/>
              <a:t>Webinar on Online Survey Methodology</a:t>
            </a:r>
          </a:p>
        </p:txBody>
      </p:sp>
    </p:spTree>
    <p:extLst>
      <p:ext uri="{BB962C8B-B14F-4D97-AF65-F5344CB8AC3E}">
        <p14:creationId xmlns:p14="http://schemas.microsoft.com/office/powerpoint/2010/main" val="389140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NORC at the University of Chicago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Nonprofit, independent research organization founded in 1941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Best known by general public as polling firm for Associated Press (</a:t>
            </a:r>
            <a:r>
              <a:rPr lang="en-US" dirty="0" err="1"/>
              <a:t>Votecast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Best known by academics for the General Social Survey (GSS)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Created AmeriSpeak in 2015 to provide high-quality, nationally representative sample to clients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87" y="5665800"/>
            <a:ext cx="3741458" cy="5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AmeriSpeak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Probability-based US panel with ~45,000 households</a:t>
            </a:r>
          </a:p>
          <a:p>
            <a:r>
              <a:rPr lang="en-US" dirty="0"/>
              <a:t>Households randomly selected from an address-based sample</a:t>
            </a:r>
          </a:p>
          <a:p>
            <a:r>
              <a:rPr lang="en-US" dirty="0"/>
              <a:t>Phone and web mode options for completing surveys</a:t>
            </a:r>
          </a:p>
          <a:p>
            <a:r>
              <a:rPr lang="en-US" dirty="0"/>
              <a:t>English and Spanish</a:t>
            </a:r>
          </a:p>
          <a:p>
            <a:r>
              <a:rPr lang="en-US" dirty="0"/>
              <a:t>Industry leading recruitment response rate: 25-30%</a:t>
            </a:r>
          </a:p>
          <a:p>
            <a:r>
              <a:rPr lang="en-US" dirty="0"/>
              <a:t>Compliant with AAPOR Transparency Initiative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5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48" y="0"/>
            <a:ext cx="8868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Non-Probability Panels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55" y="2194574"/>
            <a:ext cx="4407357" cy="33147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TESS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Funded by National Science Foundation</a:t>
            </a:r>
          </a:p>
          <a:p>
            <a:r>
              <a:rPr lang="en-US" dirty="0"/>
              <a:t>Must be experimental and original</a:t>
            </a:r>
          </a:p>
          <a:p>
            <a:r>
              <a:rPr lang="en-US" dirty="0"/>
              <a:t>Free access to AmeriSpeak Panel</a:t>
            </a:r>
          </a:p>
          <a:p>
            <a:r>
              <a:rPr lang="en-US" dirty="0">
                <a:hlinkClick r:id="rId2"/>
              </a:rPr>
              <a:t>www.tessexperiments.org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084" y="1874537"/>
            <a:ext cx="5768348" cy="16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4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https://amerispeak.norc.org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See the “Research” page for documentation on AmeriSpeak methodology</a:t>
            </a:r>
          </a:p>
          <a:p>
            <a:pPr lvl="1"/>
            <a:r>
              <a:rPr lang="en-US" dirty="0"/>
              <a:t>See the “Capabilities” page for information on specific solutions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Costanzo-dan@norc.org</a:t>
            </a:r>
            <a:r>
              <a:rPr lang="en-US" dirty="0"/>
              <a:t> for more information and requests for proposals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6599"/>
      </p:ext>
    </p:extLst>
  </p:cSld>
  <p:clrMapOvr>
    <a:masterClrMapping/>
  </p:clrMapOvr>
</p:sld>
</file>

<file path=ppt/theme/theme1.xml><?xml version="1.0" encoding="utf-8"?>
<a:theme xmlns:a="http://schemas.openxmlformats.org/drawingml/2006/main" name="NORC 2016">
  <a:themeElements>
    <a:clrScheme name="Custom 5">
      <a:dk1>
        <a:srgbClr val="55565A"/>
      </a:dk1>
      <a:lt1>
        <a:srgbClr val="FFFFFF"/>
      </a:lt1>
      <a:dk2>
        <a:srgbClr val="A39A94"/>
      </a:dk2>
      <a:lt2>
        <a:srgbClr val="D1CDCA"/>
      </a:lt2>
      <a:accent1>
        <a:srgbClr val="6E6259"/>
      </a:accent1>
      <a:accent2>
        <a:srgbClr val="E87424"/>
      </a:accent2>
      <a:accent3>
        <a:srgbClr val="5D7E95"/>
      </a:accent3>
      <a:accent4>
        <a:srgbClr val="7A9C49"/>
      </a:accent4>
      <a:accent5>
        <a:srgbClr val="71A087"/>
      </a:accent5>
      <a:accent6>
        <a:srgbClr val="8B2332"/>
      </a:accent6>
      <a:hlink>
        <a:srgbClr val="E87424"/>
      </a:hlink>
      <a:folHlink>
        <a:srgbClr val="A39A9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FontTx/>
          <a:buNone/>
          <a:defRPr sz="2400" kern="0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FontTx/>
          <a:buNone/>
          <a:defRPr sz="22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C 2016" id="{60B77D63-6BFA-4205-934B-F86E2B4E5D50}" vid="{352137DB-957E-430B-8394-6937438A5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deee92c9-028d-4011-ad5f-c1da7d2a86be" ContentTypeId="0x0101005199605B42AE469D8C90AE37E9AA0134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ORC Document" ma:contentTypeID="0x0101005199605B42AE469D8C90AE37E9AA013400C16DAB891493974988567201E481773C" ma:contentTypeVersion="24" ma:contentTypeDescription="Create a new document." ma:contentTypeScope="" ma:versionID="cb08ec71da1da1822d83dfca4d1436c9">
  <xsd:schema xmlns:xsd="http://www.w3.org/2001/XMLSchema" xmlns:xs="http://www.w3.org/2001/XMLSchema" xmlns:p="http://schemas.microsoft.com/office/2006/metadata/properties" xmlns:ns1="http://schemas.microsoft.com/sharepoint/v3" xmlns:ns2="6abe28b5-be46-408d-8f34-9f8e4f47d60d" targetNamespace="http://schemas.microsoft.com/office/2006/metadata/properties" ma:root="true" ma:fieldsID="6c943224943592f167d291e5154c7dc9" ns1:_="" ns2:_="">
    <xsd:import namespace="http://schemas.microsoft.com/sharepoint/v3"/>
    <xsd:import namespace="6abe28b5-be46-408d-8f34-9f8e4f47d60d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2:Archive_x0020_Date" minOccurs="0"/>
                <xsd:element ref="ns2:cf43212e36604384a5f53b543af41f9a" minOccurs="0"/>
                <xsd:element ref="ns2:TaxCatchAll" minOccurs="0"/>
                <xsd:element ref="ns2:TaxCatchAllLabel" minOccurs="0"/>
                <xsd:element ref="ns2:ca158c5648a04dc4808402f5a087cd98" minOccurs="0"/>
                <xsd:element ref="ns2:mae4ce8972fa4a61b77d60ba7dae5f43" minOccurs="0"/>
                <xsd:element ref="ns2:f44d96efa86d44769079842688e62a8c" minOccurs="0"/>
                <xsd:element ref="ns2:k33869f2622648e9a3da5991f8f52a42" minOccurs="0"/>
                <xsd:element ref="ns2:What_x0020_Wor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e28b5-be46-408d-8f34-9f8e4f47d60d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0" nillable="true" ma:displayName="Archive Date" ma:format="DateOnly" ma:internalName="Archive_x0020_Date">
      <xsd:simpleType>
        <xsd:restriction base="dms:DateTime"/>
      </xsd:simpleType>
    </xsd:element>
    <xsd:element name="cf43212e36604384a5f53b543af41f9a" ma:index="11" nillable="true" ma:taxonomy="true" ma:internalName="cf43212e36604384a5f53b543af41f9a" ma:taxonomyFieldName="Department_x0020_Tags" ma:displayName="Department Tags" ma:fieldId="{cf43212e-3660-4384-a5f5-3b543af41f9a}" ma:taxonomyMulti="true" ma:sspId="deee92c9-028d-4011-ad5f-c1da7d2a86be" ma:termSetId="61edde28-bedc-4802-accd-241aa97942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43213ebe-fd53-4d42-9287-f32452cae8e2}" ma:internalName="TaxCatchAll" ma:showField="CatchAllData" ma:web="d825a82a-f963-4a44-afd7-b74957bd8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3213ebe-fd53-4d42-9287-f32452cae8e2}" ma:internalName="TaxCatchAllLabel" ma:readOnly="true" ma:showField="CatchAllDataLabel" ma:web="d825a82a-f963-4a44-afd7-b74957bd8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158c5648a04dc4808402f5a087cd98" ma:index="14" nillable="true" ma:taxonomy="true" ma:internalName="ca158c5648a04dc4808402f5a087cd98" ma:taxonomyFieldName="Location_x0020_Tags" ma:displayName="Location Tags" ma:fieldId="{ca158c56-48a0-4dc4-8084-02f5a087cd98}" ma:taxonomyMulti="true" ma:sspId="deee92c9-028d-4011-ad5f-c1da7d2a86be" ma:termSetId="7538cadb-da77-4d52-a649-62f7147554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e4ce8972fa4a61b77d60ba7dae5f43" ma:index="15" nillable="true" ma:taxonomy="true" ma:internalName="mae4ce8972fa4a61b77d60ba7dae5f43" ma:taxonomyFieldName="Project_x0020_Tags" ma:displayName="Project Tags" ma:fieldId="{6ae4ce89-72fa-4a61-b77d-60ba7dae5f43}" ma:taxonomyMulti="true" ma:sspId="deee92c9-028d-4011-ad5f-c1da7d2a86be" ma:termSetId="796ce2c6-d5f2-41fa-ba98-0e5924dee1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4d96efa86d44769079842688e62a8c" ma:index="16" nillable="true" ma:taxonomy="true" ma:internalName="f44d96efa86d44769079842688e62a8c" ma:taxonomyFieldName="Topic_x0020_Tags" ma:displayName="Topic Tags" ma:fieldId="{f44d96ef-a86d-4476-9079-842688e62a8c}" ma:taxonomyMulti="true" ma:sspId="deee92c9-028d-4011-ad5f-c1da7d2a86be" ma:termSetId="c53b69f9-baa8-4ba9-80ed-093f1d9c04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3869f2622648e9a3da5991f8f52a42" ma:index="17" nillable="true" ma:taxonomy="true" ma:internalName="k33869f2622648e9a3da5991f8f52a42" ma:taxonomyFieldName="Document_x0020_Type" ma:displayName="Document Type" ma:fieldId="{433869f2-6226-48e9-a3da-5991f8f52a42}" ma:taxonomyMulti="true" ma:sspId="deee92c9-028d-4011-ad5f-c1da7d2a86be" ma:termSetId="5818e682-b0b3-4e18-a1f8-627f6ba68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hat_x0020_Works" ma:index="18" nillable="true" ma:displayName="What Works" ma:internalName="What_x0020_Work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f43212e36604384a5f53b543af41f9a xmlns="6abe28b5-be46-408d-8f34-9f8e4f47d6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</Terms>
    </cf43212e36604384a5f53b543af41f9a>
    <k33869f2622648e9a3da5991f8f52a42 xmlns="6abe28b5-be46-408d-8f34-9f8e4f47d60d">
      <Terms xmlns="http://schemas.microsoft.com/office/infopath/2007/PartnerControls"/>
    </k33869f2622648e9a3da5991f8f52a42>
    <Archive_x0020_Date xmlns="6abe28b5-be46-408d-8f34-9f8e4f47d60d">2016-10-05T05:00:00+00:00</Archive_x0020_Date>
    <mae4ce8972fa4a61b77d60ba7dae5f43 xmlns="6abe28b5-be46-408d-8f34-9f8e4f47d60d">
      <Terms xmlns="http://schemas.microsoft.com/office/infopath/2007/PartnerControls"/>
    </mae4ce8972fa4a61b77d60ba7dae5f43>
    <TaxCatchAll xmlns="6abe28b5-be46-408d-8f34-9f8e4f47d60d">
      <Value>1</Value>
    </TaxCatchAll>
    <ca158c5648a04dc4808402f5a087cd98 xmlns="6abe28b5-be46-408d-8f34-9f8e4f47d60d">
      <Terms xmlns="http://schemas.microsoft.com/office/infopath/2007/PartnerControls"/>
    </ca158c5648a04dc4808402f5a087cd98>
    <f44d96efa86d44769079842688e62a8c xmlns="6abe28b5-be46-408d-8f34-9f8e4f47d60d">
      <Terms xmlns="http://schemas.microsoft.com/office/infopath/2007/PartnerControls"/>
    </f44d96efa86d44769079842688e62a8c>
    <What_x0020_Works xmlns="6abe28b5-be46-408d-8f34-9f8e4f47d60d">false</What_x0020_Works>
    <AverageRating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FEFCA6-0118-46E5-B646-BB37892A9DE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94DACFE-5ED9-4E6B-8572-0B25F6066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be28b5-be46-408d-8f34-9f8e4f47d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068973-7E75-4DE3-82DF-4AF7B14DCA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6abe28b5-be46-408d-8f34-9f8e4f47d60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652C612-C4E1-4B6D-A9F1-EBCE80115A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35261</TotalTime>
  <Words>189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Wingdings</vt:lpstr>
      <vt:lpstr>NORC 2016</vt:lpstr>
      <vt:lpstr>PowerPoint Presentation</vt:lpstr>
      <vt:lpstr>About NORC at the University of Chicago</vt:lpstr>
      <vt:lpstr>AmeriSpeak Basics</vt:lpstr>
      <vt:lpstr>PowerPoint Presentation</vt:lpstr>
      <vt:lpstr>PowerPoint Presentation</vt:lpstr>
      <vt:lpstr>Non-Probability Panels</vt:lpstr>
      <vt:lpstr>TESS Experiments</vt:lpstr>
      <vt:lpstr>Additional Resources</vt:lpstr>
    </vt:vector>
  </TitlesOfParts>
  <Company>NORC at the Univeristy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Lanier</dc:creator>
  <cp:lastModifiedBy>Bradburn, Isabel</cp:lastModifiedBy>
  <cp:revision>690</cp:revision>
  <cp:lastPrinted>2016-06-06T17:24:04Z</cp:lastPrinted>
  <dcterms:created xsi:type="dcterms:W3CDTF">2011-01-21T18:17:35Z</dcterms:created>
  <dcterms:modified xsi:type="dcterms:W3CDTF">2021-02-01T13:37:02Z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0x0101005199605B42AE469D8C90AE37E9AA013400C16DAB891493974988567201E481773C</vt:lpwstr>
  </property>
  <property fmtid="{D5CDD505-2E9C-101B-9397-08002B2CF9AE}" pid="3" name="Department Tags">
    <vt:lpwstr>1;#Communications|39866e77-8ceb-4906-ac6b-e6946f8375da;#1;#Communications|39866e77-8ceb-4906-ac6b-e6946f8375da</vt:lpwstr>
  </property>
  <property fmtid="{D5CDD505-2E9C-101B-9397-08002B2CF9AE}" pid="4" name="Topic Tags">
    <vt:lpwstr/>
  </property>
  <property fmtid="{D5CDD505-2E9C-101B-9397-08002B2CF9AE}" pid="5" name="Project Tags">
    <vt:lpwstr/>
  </property>
  <property fmtid="{D5CDD505-2E9C-101B-9397-08002B2CF9AE}" pid="6" name="Location Tags">
    <vt:lpwstr/>
  </property>
  <property fmtid="{D5CDD505-2E9C-101B-9397-08002B2CF9AE}" pid="7" name="Document Type">
    <vt:lpwstr/>
  </property>
  <property fmtid="{D5CDD505-2E9C-101B-9397-08002B2CF9AE}" pid="8" name="m12ea18bb4aa40b3aca5c956af63f5e0">
    <vt:lpwstr/>
  </property>
  <property fmtid="{D5CDD505-2E9C-101B-9397-08002B2CF9AE}" pid="9" name="Tags">
    <vt:lpwstr/>
  </property>
</Properties>
</file>