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66" r:id="rId5"/>
    <p:sldId id="309" r:id="rId6"/>
    <p:sldId id="310" r:id="rId7"/>
    <p:sldId id="317" r:id="rId8"/>
    <p:sldId id="313" r:id="rId9"/>
    <p:sldId id="311" r:id="rId10"/>
    <p:sldId id="318" r:id="rId11"/>
    <p:sldId id="312" r:id="rId12"/>
    <p:sldId id="315" r:id="rId13"/>
    <p:sldId id="3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652" autoAdjust="0"/>
  </p:normalViewPr>
  <p:slideViewPr>
    <p:cSldViewPr snapToGrid="0">
      <p:cViewPr varScale="1">
        <p:scale>
          <a:sx n="60" d="100"/>
          <a:sy n="60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9</c:v>
                </c:pt>
                <c:pt idx="3">
                  <c:v>10</c:v>
                </c:pt>
                <c:pt idx="4">
                  <c:v>24</c:v>
                </c:pt>
                <c:pt idx="5">
                  <c:v>54</c:v>
                </c:pt>
                <c:pt idx="6">
                  <c:v>77</c:v>
                </c:pt>
                <c:pt idx="7">
                  <c:v>100</c:v>
                </c:pt>
                <c:pt idx="8">
                  <c:v>109</c:v>
                </c:pt>
                <c:pt idx="9">
                  <c:v>143</c:v>
                </c:pt>
                <c:pt idx="10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FC-4E42-87C5-8D4F81B3AE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79246568"/>
        <c:axId val="479244928"/>
      </c:barChart>
      <c:catAx>
        <c:axId val="47924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244928"/>
        <c:crosses val="autoZero"/>
        <c:auto val="1"/>
        <c:lblAlgn val="ctr"/>
        <c:lblOffset val="100"/>
        <c:noMultiLvlLbl val="0"/>
      </c:catAx>
      <c:valAx>
        <c:axId val="47924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246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202A9-F555-4488-8B4C-FED79C58EA1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266F2-D8FC-49F8-BCC8-E24A15707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6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study found that time to recruit for each HIT had an inverse relationship with remuneration amount: </a:t>
            </a:r>
          </a:p>
          <a:p>
            <a:r>
              <a:rPr lang="en-US" dirty="0"/>
              <a:t>It took 1.5 hours to recruit 50 participants using $1.00 remuneration amount BUT</a:t>
            </a:r>
          </a:p>
          <a:p>
            <a:r>
              <a:rPr lang="en-US" dirty="0"/>
              <a:t>It took 487 hours to recruit 34 participants using a $0.10 payment amount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266F2-D8FC-49F8-BCC8-E24A157079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4400" dirty="0"/>
              <a:t>Using Amazon’s Mechanical Turk (MTurk) for Human Subjects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Aaron M. Ogletree, </a:t>
            </a:r>
            <a:r>
              <a:rPr lang="en-US" dirty="0" err="1"/>
              <a:t>phd</a:t>
            </a:r>
            <a:endParaRPr lang="en-US" dirty="0"/>
          </a:p>
          <a:p>
            <a:r>
              <a:rPr lang="en-US" dirty="0"/>
              <a:t>NIH/NIMHD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6314E-ABC0-4A0F-865A-E3829A482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2E15B2-DD51-450F-9EC3-B269EC800D0B}"/>
              </a:ext>
            </a:extLst>
          </p:cNvPr>
          <p:cNvSpPr txBox="1"/>
          <p:nvPr/>
        </p:nvSpPr>
        <p:spPr>
          <a:xfrm>
            <a:off x="1262743" y="4711337"/>
            <a:ext cx="584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Aaron M. Ogletree, PhD</a:t>
            </a:r>
          </a:p>
          <a:p>
            <a:r>
              <a:rPr lang="en-US" sz="2000" dirty="0"/>
              <a:t>NIH/NIMHD</a:t>
            </a:r>
          </a:p>
          <a:p>
            <a:r>
              <a:rPr lang="en-US" sz="2000" dirty="0"/>
              <a:t>Email: ogletreeam@mail.nih.gov</a:t>
            </a:r>
          </a:p>
        </p:txBody>
      </p:sp>
    </p:spTree>
    <p:extLst>
      <p:ext uri="{BB962C8B-B14F-4D97-AF65-F5344CB8AC3E}">
        <p14:creationId xmlns:p14="http://schemas.microsoft.com/office/powerpoint/2010/main" val="217837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DA77-280B-4D61-B8A1-C8C666AF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9637E-4E66-440B-BB9E-DF5992344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What is MTurk?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What are some practical considerations for planning a study using MTurk?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How might MTurk participants differ from community-based samples?</a:t>
            </a:r>
          </a:p>
        </p:txBody>
      </p:sp>
    </p:spTree>
    <p:extLst>
      <p:ext uri="{BB962C8B-B14F-4D97-AF65-F5344CB8AC3E}">
        <p14:creationId xmlns:p14="http://schemas.microsoft.com/office/powerpoint/2010/main" val="67291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B875-5F36-4D2C-AD83-BDC8C99E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MTurk?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E4D83-E263-459C-AE0B-E29F74906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268686" cy="3760891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Online crowdsourcing portal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Human Intelligence Tasks (HITs)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Originally</a:t>
            </a:r>
            <a:r>
              <a:rPr lang="en-US" sz="2400" dirty="0">
                <a:solidFill>
                  <a:schemeClr val="tx1"/>
                </a:solidFill>
              </a:rPr>
              <a:t> used for manual tasks that require human responses, such as categorizing images for search engines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Now</a:t>
            </a:r>
            <a:r>
              <a:rPr lang="en-US" sz="2400" dirty="0">
                <a:solidFill>
                  <a:schemeClr val="tx1"/>
                </a:solidFill>
              </a:rPr>
              <a:t> also used for human subjects research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tx1"/>
                </a:solidFill>
              </a:rPr>
              <a:t>Affordable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tx1"/>
                </a:solidFill>
              </a:rPr>
              <a:t>Quick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859340-19F2-47B2-94CA-15561914D834}"/>
              </a:ext>
            </a:extLst>
          </p:cNvPr>
          <p:cNvGrpSpPr/>
          <p:nvPr/>
        </p:nvGrpSpPr>
        <p:grpSpPr>
          <a:xfrm>
            <a:off x="6572064" y="3304398"/>
            <a:ext cx="4583616" cy="2254358"/>
            <a:chOff x="6511104" y="2459666"/>
            <a:chExt cx="4583616" cy="2254358"/>
          </a:xfrm>
        </p:grpSpPr>
        <p:pic>
          <p:nvPicPr>
            <p:cNvPr id="5" name="Picture 4" descr="Graphical user interface, application, Excel, PowerPoint&#10;&#10;Description automatically generated">
              <a:extLst>
                <a:ext uri="{FF2B5EF4-FFF2-40B4-BE49-F238E27FC236}">
                  <a16:creationId xmlns:a16="http://schemas.microsoft.com/office/drawing/2014/main" id="{D18B15AE-C9D6-4F1F-A1DB-44CCD2C23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1104" y="3263268"/>
              <a:ext cx="4583616" cy="1450756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DBD28AF9-3B3A-4503-BBA8-C5EC4685A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2318" y="2459666"/>
              <a:ext cx="4561187" cy="80360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8A21304-6DD9-4F2D-8EA3-DC7D9D21CE40}"/>
              </a:ext>
            </a:extLst>
          </p:cNvPr>
          <p:cNvSpPr txBox="1"/>
          <p:nvPr/>
        </p:nvSpPr>
        <p:spPr>
          <a:xfrm>
            <a:off x="6572064" y="2540962"/>
            <a:ext cx="468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“</a:t>
            </a:r>
            <a:r>
              <a:rPr lang="en-US" sz="2400" b="1" dirty="0">
                <a:latin typeface="+mj-lt"/>
              </a:rPr>
              <a:t>Global, on-demand, 24x7 workforce</a:t>
            </a:r>
            <a:r>
              <a:rPr lang="en-US" sz="2400" dirty="0">
                <a:latin typeface="+mj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18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9B473B9-4BF8-4F9E-84FD-228B5899F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406980"/>
              </p:ext>
            </p:extLst>
          </p:nvPr>
        </p:nvGraphicFramePr>
        <p:xfrm>
          <a:off x="2288903" y="954991"/>
          <a:ext cx="7614194" cy="4505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49E075-1239-48B3-8C31-3292D045DD43}"/>
              </a:ext>
            </a:extLst>
          </p:cNvPr>
          <p:cNvSpPr txBox="1"/>
          <p:nvPr/>
        </p:nvSpPr>
        <p:spPr>
          <a:xfrm>
            <a:off x="3540034" y="641485"/>
            <a:ext cx="511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Number of MTurk Publications by Year*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05089B-504A-42CE-9670-2F71ED853C28}"/>
              </a:ext>
            </a:extLst>
          </p:cNvPr>
          <p:cNvSpPr txBox="1"/>
          <p:nvPr/>
        </p:nvSpPr>
        <p:spPr>
          <a:xfrm>
            <a:off x="2856410" y="5477691"/>
            <a:ext cx="6479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*Retrieved from PubMed on 26 January 2021 using search: “Amazon’s Mechanical Turk” OR “MTurk”</a:t>
            </a:r>
          </a:p>
        </p:txBody>
      </p:sp>
    </p:spTree>
    <p:extLst>
      <p:ext uri="{BB962C8B-B14F-4D97-AF65-F5344CB8AC3E}">
        <p14:creationId xmlns:p14="http://schemas.microsoft.com/office/powerpoint/2010/main" val="195579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1F268-938C-4DDC-8BE8-669CDDCA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MTurk?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87875-BDC1-47A7-A296-4E283C2DC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7149737" cy="3760891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MTurk features that are helpful for researchers: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Specify “Worker” qualifications, or characteristics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Options include </a:t>
            </a:r>
            <a:r>
              <a:rPr lang="en-US" i="1" dirty="0">
                <a:solidFill>
                  <a:schemeClr val="tx1"/>
                </a:solidFill>
              </a:rPr>
              <a:t>Age, Marital Status, Primary News Source,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i="1" dirty="0">
                <a:solidFill>
                  <a:schemeClr val="tx1"/>
                </a:solidFill>
              </a:rPr>
              <a:t> Geographic Location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Set remuneration amount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HITs reward as little as $0.01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Identify desired number of survey respondents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500,000 registered users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15,000 users available at any given time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303DA0AB-44B1-4DCC-8905-6535FFD86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353" y="3701144"/>
            <a:ext cx="4503796" cy="240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D4A5-74DE-47F4-A054-9BF11913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Considerations?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F7C51-DAEE-4383-AA8C-217EEE459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Timing matters.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When is your sample likely to be accessing MTurk?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Consider time zone, days of the week, and time of day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Timing of posting: mutually exclusive HITs or overlapping postings?</a:t>
            </a:r>
          </a:p>
          <a:p>
            <a:r>
              <a:rPr lang="en-US" b="1" dirty="0">
                <a:solidFill>
                  <a:schemeClr val="tx1"/>
                </a:solidFill>
              </a:rPr>
              <a:t>Remuneration matters.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More $$$, Less problems!</a:t>
            </a:r>
          </a:p>
          <a:p>
            <a:r>
              <a:rPr lang="en-US" b="1" dirty="0">
                <a:solidFill>
                  <a:schemeClr val="tx1"/>
                </a:solidFill>
              </a:rPr>
              <a:t>Quality assurance matters.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Attention checks, data screening, and data integrity are all IMPERATIVE.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Recommend conducting a pilot study prior to full data collection.</a:t>
            </a:r>
          </a:p>
        </p:txBody>
      </p:sp>
    </p:spTree>
    <p:extLst>
      <p:ext uri="{BB962C8B-B14F-4D97-AF65-F5344CB8AC3E}">
        <p14:creationId xmlns:p14="http://schemas.microsoft.com/office/powerpoint/2010/main" val="376761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3CA4B1F-1036-4321-A9B8-941242FF5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794"/>
              </p:ext>
            </p:extLst>
          </p:nvPr>
        </p:nvGraphicFramePr>
        <p:xfrm>
          <a:off x="1954154" y="437605"/>
          <a:ext cx="8283691" cy="5111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214">
                  <a:extLst>
                    <a:ext uri="{9D8B030D-6E8A-4147-A177-3AD203B41FA5}">
                      <a16:colId xmlns:a16="http://schemas.microsoft.com/office/drawing/2014/main" val="1788547161"/>
                    </a:ext>
                  </a:extLst>
                </a:gridCol>
                <a:gridCol w="2409260">
                  <a:extLst>
                    <a:ext uri="{9D8B030D-6E8A-4147-A177-3AD203B41FA5}">
                      <a16:colId xmlns:a16="http://schemas.microsoft.com/office/drawing/2014/main" val="32909997"/>
                    </a:ext>
                  </a:extLst>
                </a:gridCol>
                <a:gridCol w="2587725">
                  <a:extLst>
                    <a:ext uri="{9D8B030D-6E8A-4147-A177-3AD203B41FA5}">
                      <a16:colId xmlns:a16="http://schemas.microsoft.com/office/drawing/2014/main" val="2583269247"/>
                    </a:ext>
                  </a:extLst>
                </a:gridCol>
                <a:gridCol w="2498492">
                  <a:extLst>
                    <a:ext uri="{9D8B030D-6E8A-4147-A177-3AD203B41FA5}">
                      <a16:colId xmlns:a16="http://schemas.microsoft.com/office/drawing/2014/main" val="2488338450"/>
                    </a:ext>
                  </a:extLst>
                </a:gridCol>
              </a:tblGrid>
              <a:tr h="3565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178" marR="42178" marT="42178" marB="42178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Weekday morning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178" marR="42178" marT="42178" marB="42178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Weekday evening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178" marR="42178" marT="42178" marB="42178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Weekend day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178" marR="42178" marT="42178" marB="42178"/>
                </a:tc>
                <a:extLst>
                  <a:ext uri="{0D108BD9-81ED-4DB2-BD59-A6C34878D82A}">
                    <a16:rowId xmlns:a16="http://schemas.microsoft.com/office/drawing/2014/main" val="4041346703"/>
                  </a:ext>
                </a:extLst>
              </a:tr>
              <a:tr h="16727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$0.10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178" marR="42178" marT="42178" marB="42178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n=34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SC: M=8.07 (SD=3.54)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TTR: 20d 6h 48m (486h 48m)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Cronbach’s α: 0.84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178" marR="42178" marT="42178" marB="42178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n=32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SC: M=7.77 (SD=3.61)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TTR: 16d 20h 26m (404h 26m)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Cronbach’s α: 0.89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178" marR="42178" marT="42178" marB="42178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n=34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SC: M=10.76 (SD=11.06)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TTR: 5d 19h 32m (139h 32m)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Cronbach’s α: 0.85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178" marR="42178" marT="42178" marB="42178"/>
                </a:tc>
                <a:extLst>
                  <a:ext uri="{0D108BD9-81ED-4DB2-BD59-A6C34878D82A}">
                    <a16:rowId xmlns:a16="http://schemas.microsoft.com/office/drawing/2014/main" val="355942085"/>
                  </a:ext>
                </a:extLst>
              </a:tr>
              <a:tr h="15413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$0.50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178" marR="42178" marT="42178" marB="42178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n=43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SC: M=8.98 (SD=7.5)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TTR: 5h 30m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Cronbach’s α: 0.80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178" marR="42178" marT="42178" marB="42178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n=49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SC: M=7.67 (SD=2.93)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TTR: 4h 22m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Cronbach’s α: 0.89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178" marR="42178" marT="42178" marB="42178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n=43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SC: M=8.55 (SD=3.61)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TTR: 6h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Cronbach’s α: 0.84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178" marR="42178" marT="42178" marB="42178"/>
                </a:tc>
                <a:extLst>
                  <a:ext uri="{0D108BD9-81ED-4DB2-BD59-A6C34878D82A}">
                    <a16:rowId xmlns:a16="http://schemas.microsoft.com/office/drawing/2014/main" val="121451055"/>
                  </a:ext>
                </a:extLst>
              </a:tr>
              <a:tr h="15413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$1.00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178" marR="42178" marT="42178" marB="42178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n=48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SC: M=8.38 (SD=3.9)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TTR: 1h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Cronbach’s α: 0.82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178" marR="42178" marT="42178" marB="42178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n=48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SC: M=7.75 (SD=2.39)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TTR: 1h 34m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Cronbach’s α: 0.91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178" marR="42178" marT="42178" marB="42178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n=50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SC: M=8.44 (SD=2.65)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TTR: 1h 35m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Cronbach’s α: 0.87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178" marR="42178" marT="42178" marB="42178"/>
                </a:tc>
                <a:extLst>
                  <a:ext uri="{0D108BD9-81ED-4DB2-BD59-A6C34878D82A}">
                    <a16:rowId xmlns:a16="http://schemas.microsoft.com/office/drawing/2014/main" val="216910938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AC5F66-85FA-4875-8407-754CCAF56F15}"/>
              </a:ext>
            </a:extLst>
          </p:cNvPr>
          <p:cNvSpPr txBox="1"/>
          <p:nvPr/>
        </p:nvSpPr>
        <p:spPr>
          <a:xfrm>
            <a:off x="1954154" y="5549536"/>
            <a:ext cx="8283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Note. n = total effective sample size from HIT; SC = average survey completion time per user (minutes); TTR = time needed to recruit n; Cronbach’s alpha from CES-D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DED8DA-EBFA-48E5-8BE5-D93513AE9851}"/>
              </a:ext>
            </a:extLst>
          </p:cNvPr>
          <p:cNvSpPr/>
          <p:nvPr/>
        </p:nvSpPr>
        <p:spPr>
          <a:xfrm>
            <a:off x="2734491" y="1698170"/>
            <a:ext cx="1497874" cy="217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FF831-AE8B-4FD7-8162-5F9FBA2EDBF9}"/>
              </a:ext>
            </a:extLst>
          </p:cNvPr>
          <p:cNvSpPr/>
          <p:nvPr/>
        </p:nvSpPr>
        <p:spPr>
          <a:xfrm>
            <a:off x="2743199" y="4907279"/>
            <a:ext cx="1497874" cy="217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7FC091-0291-4EAB-BF14-D2306FB6C28D}"/>
              </a:ext>
            </a:extLst>
          </p:cNvPr>
          <p:cNvSpPr/>
          <p:nvPr/>
        </p:nvSpPr>
        <p:spPr>
          <a:xfrm>
            <a:off x="2743199" y="3370213"/>
            <a:ext cx="1497874" cy="217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20E8D1-F285-4155-B9CC-1B5DDE3E4D97}"/>
              </a:ext>
            </a:extLst>
          </p:cNvPr>
          <p:cNvSpPr/>
          <p:nvPr/>
        </p:nvSpPr>
        <p:spPr>
          <a:xfrm>
            <a:off x="5199936" y="4907278"/>
            <a:ext cx="1497874" cy="2177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8D2E70-1EDC-4A0C-915B-3A7C6625078A}"/>
              </a:ext>
            </a:extLst>
          </p:cNvPr>
          <p:cNvSpPr/>
          <p:nvPr/>
        </p:nvSpPr>
        <p:spPr>
          <a:xfrm>
            <a:off x="5199936" y="3370212"/>
            <a:ext cx="1497874" cy="2177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71AFC3-4280-47FD-A204-C7DB8D20A49E}"/>
              </a:ext>
            </a:extLst>
          </p:cNvPr>
          <p:cNvSpPr/>
          <p:nvPr/>
        </p:nvSpPr>
        <p:spPr>
          <a:xfrm>
            <a:off x="5199936" y="1702524"/>
            <a:ext cx="1497874" cy="2177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C47392-F4D7-46C6-B83D-8565023CDCDA}"/>
              </a:ext>
            </a:extLst>
          </p:cNvPr>
          <p:cNvSpPr/>
          <p:nvPr/>
        </p:nvSpPr>
        <p:spPr>
          <a:xfrm>
            <a:off x="7758538" y="4689563"/>
            <a:ext cx="1497874" cy="2177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C2A5F3-5137-4582-A9CA-063C6428CFC6}"/>
              </a:ext>
            </a:extLst>
          </p:cNvPr>
          <p:cNvSpPr/>
          <p:nvPr/>
        </p:nvSpPr>
        <p:spPr>
          <a:xfrm>
            <a:off x="2734489" y="1471746"/>
            <a:ext cx="2133601" cy="21771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8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7501-71FB-4533-8C40-356B0B62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MTurk vs. Community-Based Samples?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0833E-A928-47C1-9433-9E92E3239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425440" cy="3760891"/>
          </a:xfrm>
        </p:spPr>
        <p:txBody>
          <a:bodyPr/>
          <a:lstStyle/>
          <a:p>
            <a:r>
              <a:rPr lang="en-US" dirty="0"/>
              <a:t>Compared to 17,957 participants from the </a:t>
            </a:r>
            <a:r>
              <a:rPr lang="en-US" b="1" dirty="0"/>
              <a:t>Health and Retirement Study</a:t>
            </a:r>
            <a:r>
              <a:rPr lang="en-US" dirty="0"/>
              <a:t>, our 381 MTurk participants: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Were more </a:t>
            </a:r>
            <a:r>
              <a:rPr lang="en-US" b="1" dirty="0"/>
              <a:t>depressed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Had better </a:t>
            </a:r>
            <a:r>
              <a:rPr lang="en-US" b="1" dirty="0"/>
              <a:t>self-rated memory </a:t>
            </a:r>
            <a:r>
              <a:rPr lang="en-US" dirty="0"/>
              <a:t>and </a:t>
            </a:r>
            <a:r>
              <a:rPr lang="en-US" b="1" dirty="0"/>
              <a:t>self-rated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Performed better on </a:t>
            </a:r>
            <a:r>
              <a:rPr lang="en-US" b="1" dirty="0"/>
              <a:t>cognitive</a:t>
            </a:r>
            <a:r>
              <a:rPr lang="en-US" dirty="0"/>
              <a:t> outcomes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63A2CBB2-1DF0-49EE-9766-DB4E91AE7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6223">
            <a:off x="7615914" y="2127516"/>
            <a:ext cx="2808246" cy="4018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38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5963-632A-47B3-A232-85B985CD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A9E68-DDC8-417A-A202-C31E6F48D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What is MTurk?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What are some practical considerations for planning a study using MTurk?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How might MTurk participants differ from community-based samples?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990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purl.org/dc/elements/1.1/"/>
    <ds:schemaRef ds:uri="16c05727-aa75-4e4a-9b5f-8a80a1165891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{D0B5558C-F840-4FCA-939E-C4867BD8DF93}tf11437505_win32</Template>
  <TotalTime>135</TotalTime>
  <Words>646</Words>
  <Application>Microsoft Office PowerPoint</Application>
  <PresentationFormat>Widescreen</PresentationFormat>
  <Paragraphs>107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 Pro Cond Light</vt:lpstr>
      <vt:lpstr>Speak Pro</vt:lpstr>
      <vt:lpstr>RetrospectVTI</vt:lpstr>
      <vt:lpstr>Using Amazon’s Mechanical Turk (MTurk) for Human Subjects Research</vt:lpstr>
      <vt:lpstr>Guiding Questions</vt:lpstr>
      <vt:lpstr>What is MTurk?</vt:lpstr>
      <vt:lpstr>PowerPoint Presentation</vt:lpstr>
      <vt:lpstr>What is MTurk?</vt:lpstr>
      <vt:lpstr>Practical Considerations?</vt:lpstr>
      <vt:lpstr>PowerPoint Presentation</vt:lpstr>
      <vt:lpstr>MTurk vs. Community-Based Samples?</vt:lpstr>
      <vt:lpstr>Review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Amazon’s Mechanical Turk (MTurk) for Human Subjects Research</dc:title>
  <dc:creator>Ogletree, Aaron (NIH/NIMHD) [C]</dc:creator>
  <cp:lastModifiedBy>Bradburn, Isabel</cp:lastModifiedBy>
  <cp:revision>13</cp:revision>
  <dcterms:created xsi:type="dcterms:W3CDTF">2021-01-27T13:35:01Z</dcterms:created>
  <dcterms:modified xsi:type="dcterms:W3CDTF">2021-02-01T13:37:53Z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