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54504-A4CA-408F-B287-D8304C4B4672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C98D5-CAAA-4FF2-9EED-437867C8C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01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C98D5-CAAA-4FF2-9EED-437867C8C4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79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1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9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0207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00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0941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2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02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20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14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7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5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9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F15DD-BE44-4F81-B02F-6314942D44A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89DFA9-BB63-469F-BABA-2A47717F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2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99848"/>
            <a:ext cx="7766936" cy="1646302"/>
          </a:xfrm>
        </p:spPr>
        <p:txBody>
          <a:bodyPr/>
          <a:lstStyle/>
          <a:p>
            <a:pPr algn="ctr"/>
            <a:r>
              <a:rPr lang="en-US" sz="7200" dirty="0"/>
              <a:t>Online Surveys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571862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Can they work for you?</a:t>
            </a:r>
          </a:p>
        </p:txBody>
      </p:sp>
    </p:spTree>
    <p:extLst>
      <p:ext uri="{BB962C8B-B14F-4D97-AF65-F5344CB8AC3E}">
        <p14:creationId xmlns:p14="http://schemas.microsoft.com/office/powerpoint/2010/main" val="1785626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Panels: A cheap alternative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20036"/>
            <a:ext cx="8596668" cy="5095278"/>
          </a:xfrm>
        </p:spPr>
        <p:txBody>
          <a:bodyPr>
            <a:normAutofit/>
          </a:bodyPr>
          <a:lstStyle/>
          <a:p>
            <a:r>
              <a:rPr lang="en-US" dirty="0"/>
              <a:t>Several companies (</a:t>
            </a:r>
            <a:r>
              <a:rPr lang="en-US" dirty="0" err="1"/>
              <a:t>Qualtrics</a:t>
            </a:r>
            <a:r>
              <a:rPr lang="en-US" dirty="0"/>
              <a:t>, </a:t>
            </a:r>
            <a:r>
              <a:rPr lang="en-US" dirty="0" err="1"/>
              <a:t>Dynata</a:t>
            </a:r>
            <a:r>
              <a:rPr lang="en-US" dirty="0"/>
              <a:t>) offer resident and business samples.</a:t>
            </a:r>
          </a:p>
          <a:p>
            <a:r>
              <a:rPr lang="en-US" dirty="0"/>
              <a:t>They typically recruit panel members through a variety of methods, including:</a:t>
            </a:r>
          </a:p>
          <a:p>
            <a:pPr lvl="1"/>
            <a:r>
              <a:rPr lang="en-US" dirty="0"/>
              <a:t>Random digit dialing</a:t>
            </a:r>
          </a:p>
          <a:p>
            <a:pPr lvl="1"/>
            <a:r>
              <a:rPr lang="en-US" dirty="0"/>
              <a:t>Banner ads</a:t>
            </a:r>
          </a:p>
          <a:p>
            <a:pPr lvl="1"/>
            <a:r>
              <a:rPr lang="en-US" dirty="0"/>
              <a:t>Active recruitment from “thousands of sources” (</a:t>
            </a:r>
            <a:r>
              <a:rPr lang="en-US" dirty="0" err="1"/>
              <a:t>Dynata</a:t>
            </a:r>
            <a:r>
              <a:rPr lang="en-US" dirty="0"/>
              <a:t>)</a:t>
            </a:r>
          </a:p>
          <a:p>
            <a:r>
              <a:rPr lang="en-US" dirty="0"/>
              <a:t>They authenticate their panel members through</a:t>
            </a:r>
          </a:p>
          <a:p>
            <a:pPr lvl="1"/>
            <a:r>
              <a:rPr lang="en-US" dirty="0"/>
              <a:t>Digital fingerprinting techniques </a:t>
            </a:r>
          </a:p>
          <a:p>
            <a:pPr lvl="1"/>
            <a:r>
              <a:rPr lang="en-US" dirty="0"/>
              <a:t>Source certification</a:t>
            </a:r>
          </a:p>
          <a:p>
            <a:pPr lvl="1"/>
            <a:r>
              <a:rPr lang="en-US" dirty="0"/>
              <a:t>Third-party verification</a:t>
            </a:r>
          </a:p>
          <a:p>
            <a:pPr lvl="1"/>
            <a:r>
              <a:rPr lang="en-US" dirty="0"/>
              <a:t>Geo-IP control and Time stamps</a:t>
            </a:r>
          </a:p>
          <a:p>
            <a:r>
              <a:rPr lang="en-US" dirty="0"/>
              <a:t>Incentive participation through cash, donations to charity, “points.” </a:t>
            </a:r>
          </a:p>
          <a:p>
            <a:r>
              <a:rPr lang="en-US" dirty="0"/>
              <a:t>Price ranges from $3.00 to $6.25 per respondent.</a:t>
            </a:r>
          </a:p>
          <a:p>
            <a:r>
              <a:rPr lang="en-US" dirty="0"/>
              <a:t>Quick: Can have data within a couple of days or weeks.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86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8565"/>
          </a:xfrm>
        </p:spPr>
        <p:txBody>
          <a:bodyPr/>
          <a:lstStyle/>
          <a:p>
            <a:r>
              <a:rPr lang="en-US" dirty="0"/>
              <a:t>Online Panels are versatile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8165"/>
            <a:ext cx="8596668" cy="4563197"/>
          </a:xfrm>
        </p:spPr>
        <p:txBody>
          <a:bodyPr>
            <a:normAutofit/>
          </a:bodyPr>
          <a:lstStyle/>
          <a:p>
            <a:r>
              <a:rPr lang="en-US" dirty="0"/>
              <a:t>Started using online panels (SSI) in 2012. I have used them to study</a:t>
            </a:r>
          </a:p>
          <a:p>
            <a:pPr lvl="1"/>
            <a:r>
              <a:rPr lang="en-US" dirty="0"/>
              <a:t>Drug use</a:t>
            </a:r>
          </a:p>
          <a:p>
            <a:pPr lvl="1"/>
            <a:r>
              <a:rPr lang="en-US" dirty="0"/>
              <a:t>Voting behavior</a:t>
            </a:r>
          </a:p>
          <a:p>
            <a:pPr lvl="1"/>
            <a:r>
              <a:rPr lang="en-US" dirty="0"/>
              <a:t>Privacy issues concerning drones</a:t>
            </a:r>
          </a:p>
          <a:p>
            <a:pPr lvl="1"/>
            <a:r>
              <a:rPr lang="en-US" dirty="0"/>
              <a:t>Cybercrime</a:t>
            </a:r>
          </a:p>
          <a:p>
            <a:pPr lvl="1"/>
            <a:r>
              <a:rPr lang="en-US" dirty="0"/>
              <a:t>Online extremism</a:t>
            </a:r>
          </a:p>
          <a:p>
            <a:pPr lvl="1"/>
            <a:r>
              <a:rPr lang="en-US" dirty="0"/>
              <a:t>Political polarization</a:t>
            </a:r>
          </a:p>
          <a:p>
            <a:pPr lvl="1"/>
            <a:r>
              <a:rPr lang="en-US" dirty="0"/>
              <a:t>Crime control policies</a:t>
            </a:r>
          </a:p>
          <a:p>
            <a:r>
              <a:rPr lang="en-US" dirty="0"/>
              <a:t> Done a number of national studies as well as from specific states.</a:t>
            </a:r>
          </a:p>
          <a:p>
            <a:r>
              <a:rPr lang="en-US" dirty="0"/>
              <a:t>Also done international studies: UK, Finland, Spain, Germany, Poland, France.</a:t>
            </a:r>
          </a:p>
          <a:p>
            <a:r>
              <a:rPr lang="en-US" dirty="0"/>
              <a:t>Studies of youth (15 – 25), older populations (over 65) and the general population.</a:t>
            </a:r>
          </a:p>
        </p:txBody>
      </p:sp>
    </p:spTree>
    <p:extLst>
      <p:ext uri="{BB962C8B-B14F-4D97-AF65-F5344CB8AC3E}">
        <p14:creationId xmlns:p14="http://schemas.microsoft.com/office/powerpoint/2010/main" val="113790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Cheap and versatile, but are they good?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9421"/>
            <a:ext cx="8596668" cy="4411942"/>
          </a:xfrm>
        </p:spPr>
        <p:txBody>
          <a:bodyPr>
            <a:normAutofit/>
          </a:bodyPr>
          <a:lstStyle/>
          <a:p>
            <a:r>
              <a:rPr lang="en-US" dirty="0"/>
              <a:t>Ongoing project on cybercrime.  We fielded identical surveys using a </a:t>
            </a:r>
            <a:r>
              <a:rPr lang="en-US" dirty="0" err="1"/>
              <a:t>Qualtrics</a:t>
            </a:r>
            <a:r>
              <a:rPr lang="en-US" dirty="0"/>
              <a:t> sample and a </a:t>
            </a:r>
            <a:r>
              <a:rPr lang="en-US" dirty="0" err="1"/>
              <a:t>Dynata</a:t>
            </a:r>
            <a:r>
              <a:rPr lang="en-US" dirty="0"/>
              <a:t> sample.  Week of October 19</a:t>
            </a:r>
            <a:r>
              <a:rPr lang="en-US" baseline="30000" dirty="0"/>
              <a:t>th</a:t>
            </a:r>
            <a:r>
              <a:rPr lang="en-US" dirty="0"/>
              <a:t>, 2020 we asked respondents the following questions:</a:t>
            </a:r>
          </a:p>
          <a:p>
            <a:endParaRPr lang="en-US" dirty="0"/>
          </a:p>
          <a:p>
            <a:r>
              <a:rPr lang="en-US" dirty="0"/>
              <a:t>Do you approve or disapprove of the job performance of President Trump?</a:t>
            </a:r>
          </a:p>
          <a:p>
            <a:endParaRPr lang="en-US" dirty="0"/>
          </a:p>
          <a:p>
            <a:r>
              <a:rPr lang="en-US" dirty="0"/>
              <a:t>If the 2020 election were held today would you vote for: </a:t>
            </a:r>
          </a:p>
          <a:p>
            <a:pPr lvl="1"/>
            <a:r>
              <a:rPr lang="en-US" dirty="0"/>
              <a:t>Donald Trump</a:t>
            </a:r>
          </a:p>
          <a:p>
            <a:pPr lvl="1"/>
            <a:r>
              <a:rPr lang="en-US" dirty="0"/>
              <a:t>Joe Biden </a:t>
            </a:r>
          </a:p>
          <a:p>
            <a:pPr lvl="1"/>
            <a:r>
              <a:rPr lang="en-US" dirty="0"/>
              <a:t>Another candidate</a:t>
            </a:r>
          </a:p>
          <a:p>
            <a:pPr lvl="1"/>
            <a:r>
              <a:rPr lang="en-US" dirty="0"/>
              <a:t>Not sure. </a:t>
            </a:r>
          </a:p>
        </p:txBody>
      </p:sp>
    </p:spTree>
    <p:extLst>
      <p:ext uri="{BB962C8B-B14F-4D97-AF65-F5344CB8AC3E}">
        <p14:creationId xmlns:p14="http://schemas.microsoft.com/office/powerpoint/2010/main" val="222595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0229"/>
          </a:xfrm>
        </p:spPr>
        <p:txBody>
          <a:bodyPr/>
          <a:lstStyle/>
          <a:p>
            <a:r>
              <a:rPr lang="en-US" dirty="0"/>
              <a:t>Compare these to </a:t>
            </a:r>
            <a:r>
              <a:rPr lang="en-US"/>
              <a:t>other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/>
          <a:lstStyle/>
          <a:p>
            <a:r>
              <a:rPr lang="en-US" dirty="0"/>
              <a:t>Approval/Disapproval of President Trump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Who would you vote for (likely voters only)?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087480"/>
              </p:ext>
            </p:extLst>
          </p:nvPr>
        </p:nvGraphicFramePr>
        <p:xfrm>
          <a:off x="773783" y="1943448"/>
          <a:ext cx="8128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875">
                  <a:extLst>
                    <a:ext uri="{9D8B030D-6E8A-4147-A177-3AD203B41FA5}">
                      <a16:colId xmlns:a16="http://schemas.microsoft.com/office/drawing/2014/main" val="419300297"/>
                    </a:ext>
                  </a:extLst>
                </a:gridCol>
                <a:gridCol w="1630125">
                  <a:extLst>
                    <a:ext uri="{9D8B030D-6E8A-4147-A177-3AD203B41FA5}">
                      <a16:colId xmlns:a16="http://schemas.microsoft.com/office/drawing/2014/main" val="411781768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6869348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64702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Qualtrics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(N = 1370)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Dynata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(N = 1264)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Gallup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433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466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Disapprove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253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Net approval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56463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578171"/>
              </p:ext>
            </p:extLst>
          </p:nvPr>
        </p:nvGraphicFramePr>
        <p:xfrm>
          <a:off x="773783" y="4688170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62580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5432257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978101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06812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October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Qualtrics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Dynata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USC </a:t>
                      </a:r>
                      <a:r>
                        <a:rPr lang="en-US" dirty="0" err="1"/>
                        <a:t>Dornsife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857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019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Trump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822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Biden 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Biden +11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Biden +11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957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0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Useful, but known problems . . 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8857"/>
            <a:ext cx="8596668" cy="466250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Problems</a:t>
            </a:r>
          </a:p>
          <a:p>
            <a:pPr lvl="1"/>
            <a:r>
              <a:rPr lang="en-US" sz="2400" dirty="0"/>
              <a:t>obviously not random; </a:t>
            </a:r>
          </a:p>
          <a:p>
            <a:pPr lvl="1"/>
            <a:r>
              <a:rPr lang="en-US" sz="2400" dirty="0"/>
              <a:t>have to watch or you can get a serious oversample of females;  </a:t>
            </a:r>
          </a:p>
          <a:p>
            <a:pPr lvl="1"/>
            <a:r>
              <a:rPr lang="en-US" sz="2400" dirty="0"/>
              <a:t>tendency to oversample educated folks; </a:t>
            </a:r>
          </a:p>
          <a:p>
            <a:pPr lvl="1"/>
            <a:r>
              <a:rPr lang="en-US" sz="2400" dirty="0"/>
              <a:t>tendency to oversample of college students with STEM interests; </a:t>
            </a:r>
          </a:p>
          <a:p>
            <a:pPr lvl="1"/>
            <a:r>
              <a:rPr lang="en-US" sz="2400" dirty="0"/>
              <a:t>tendency to watch for oversample of non-US citizens, especially individuals from India and China.  </a:t>
            </a:r>
          </a:p>
          <a:p>
            <a:r>
              <a:rPr lang="en-US" sz="2600" dirty="0"/>
              <a:t>They will work with you to </a:t>
            </a:r>
            <a:r>
              <a:rPr lang="en-US" sz="2600"/>
              <a:t>correct oversamples if </a:t>
            </a:r>
            <a:r>
              <a:rPr lang="en-US" sz="2600" dirty="0"/>
              <a:t>you monitor the sample as it is collected.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20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367</TotalTime>
  <Words>420</Words>
  <Application>Microsoft Office PowerPoint</Application>
  <PresentationFormat>Widescreen</PresentationFormat>
  <Paragraphs>88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Online Surveys</vt:lpstr>
      <vt:lpstr>Online Panels: A cheap alternative</vt:lpstr>
      <vt:lpstr>Online Panels are versatile</vt:lpstr>
      <vt:lpstr>Cheap and versatile, but are they good?</vt:lpstr>
      <vt:lpstr>Compare these to other data</vt:lpstr>
      <vt:lpstr>Useful, but known problems . . 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Surveys</dc:title>
  <dc:creator>Hawdon, James</dc:creator>
  <cp:lastModifiedBy>Bradburn, Isabel</cp:lastModifiedBy>
  <cp:revision>20</cp:revision>
  <dcterms:created xsi:type="dcterms:W3CDTF">2021-01-06T19:33:03Z</dcterms:created>
  <dcterms:modified xsi:type="dcterms:W3CDTF">2021-02-24T20:15:21Z</dcterms:modified>
</cp:coreProperties>
</file>