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4"/>
    <p:sldMasterId id="2147483924" r:id="rId5"/>
  </p:sldMasterIdLst>
  <p:notesMasterIdLst>
    <p:notesMasterId r:id="rId38"/>
  </p:notesMasterIdLst>
  <p:sldIdLst>
    <p:sldId id="261" r:id="rId6"/>
    <p:sldId id="263" r:id="rId7"/>
    <p:sldId id="264" r:id="rId8"/>
    <p:sldId id="265" r:id="rId9"/>
    <p:sldId id="318" r:id="rId10"/>
    <p:sldId id="319" r:id="rId11"/>
    <p:sldId id="270" r:id="rId12"/>
    <p:sldId id="320" r:id="rId13"/>
    <p:sldId id="305" r:id="rId14"/>
    <p:sldId id="300" r:id="rId15"/>
    <p:sldId id="278" r:id="rId16"/>
    <p:sldId id="279" r:id="rId17"/>
    <p:sldId id="311" r:id="rId18"/>
    <p:sldId id="315" r:id="rId19"/>
    <p:sldId id="308" r:id="rId20"/>
    <p:sldId id="321" r:id="rId21"/>
    <p:sldId id="284" r:id="rId22"/>
    <p:sldId id="287" r:id="rId23"/>
    <p:sldId id="289" r:id="rId24"/>
    <p:sldId id="291" r:id="rId25"/>
    <p:sldId id="292" r:id="rId26"/>
    <p:sldId id="295" r:id="rId27"/>
    <p:sldId id="322" r:id="rId28"/>
    <p:sldId id="296" r:id="rId29"/>
    <p:sldId id="297" r:id="rId30"/>
    <p:sldId id="298" r:id="rId31"/>
    <p:sldId id="299" r:id="rId32"/>
    <p:sldId id="323" r:id="rId33"/>
    <p:sldId id="327" r:id="rId34"/>
    <p:sldId id="330" r:id="rId35"/>
    <p:sldId id="328" r:id="rId36"/>
    <p:sldId id="326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Erica (NIH/OD) [E]" initials="BE([" lastIdx="5" clrIdx="0">
    <p:extLst>
      <p:ext uri="{19B8F6BF-5375-455C-9EA6-DF929625EA0E}">
        <p15:presenceInfo xmlns:p15="http://schemas.microsoft.com/office/powerpoint/2012/main" userId="S-1-5-21-12604286-656692736-1848903544-506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CC"/>
    <a:srgbClr val="65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2621" autoAdjust="0"/>
  </p:normalViewPr>
  <p:slideViewPr>
    <p:cSldViewPr snapToGrid="0" snapToObjects="1">
      <p:cViewPr varScale="1">
        <p:scale>
          <a:sx n="76" d="100"/>
          <a:sy n="76" d="100"/>
        </p:scale>
        <p:origin x="158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942"/>
    </p:cViewPr>
  </p:sorterViewPr>
  <p:notesViewPr>
    <p:cSldViewPr snapToGrid="0" snapToObjects="1">
      <p:cViewPr varScale="1">
        <p:scale>
          <a:sx n="87" d="100"/>
          <a:sy n="87" d="100"/>
        </p:scale>
        <p:origin x="31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funding" TargetMode="External"/><Relationship Id="rId2" Type="http://schemas.openxmlformats.org/officeDocument/2006/relationships/hyperlink" Target="http://www.grants.gov/" TargetMode="External"/><Relationship Id="rId1" Type="http://schemas.openxmlformats.org/officeDocument/2006/relationships/hyperlink" Target="https://grants.nih.gov/funding/searchguid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funding" TargetMode="External"/><Relationship Id="rId2" Type="http://schemas.openxmlformats.org/officeDocument/2006/relationships/hyperlink" Target="https://grants.nih.gov/funding/searchguide" TargetMode="External"/><Relationship Id="rId1" Type="http://schemas.openxmlformats.org/officeDocument/2006/relationships/hyperlink" Target="http://www.grants.go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DB69A-F646-4CCE-9936-414EE005937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268AC-1DDB-4ACA-93B6-6AF825AAA820}">
      <dgm:prSet phldrT="[Text]"/>
      <dgm:spPr/>
      <dgm:t>
        <a:bodyPr/>
        <a:lstStyle/>
        <a:p>
          <a:r>
            <a:rPr lang="en-US" dirty="0"/>
            <a:t>Grants.gov</a:t>
          </a:r>
        </a:p>
      </dgm:t>
      <dgm:extLst>
        <a:ext uri="{E40237B7-FDA0-4F09-8148-C483321AD2D9}">
          <dgm14:cNvPr xmlns:dgm14="http://schemas.microsoft.com/office/drawing/2010/diagram" id="0" name="" descr="Grants.gov&#10;-www.grants.gov&#10;-Parent FOAs and targeted FOAs&#10;&#10;NIH Guide to Grants and Contracts&#10;-https://grants.nih.gov/funding/searchguide&#10;-Parent FOAs, targeted FOAs, Notices&#10;&#10;NIH Small Business Website&#10;-https://sbir.nih.gov/funding&#10;-Parent FOAs, targeted FOAs, RFPs&#10;"/>
        </a:ext>
      </dgm:extLst>
    </dgm:pt>
    <dgm:pt modelId="{1A09A648-DF6E-4929-B76B-A1855BDD5052}" type="parTrans" cxnId="{5809F8F2-10A5-4A8F-8283-9348E4F7F4DA}">
      <dgm:prSet/>
      <dgm:spPr/>
      <dgm:t>
        <a:bodyPr/>
        <a:lstStyle/>
        <a:p>
          <a:endParaRPr lang="en-US"/>
        </a:p>
      </dgm:t>
    </dgm:pt>
    <dgm:pt modelId="{2CC9A1B6-36D4-47AD-9305-FEB2594EED6F}" type="sibTrans" cxnId="{5809F8F2-10A5-4A8F-8283-9348E4F7F4DA}">
      <dgm:prSet/>
      <dgm:spPr/>
      <dgm:t>
        <a:bodyPr/>
        <a:lstStyle/>
        <a:p>
          <a:endParaRPr lang="en-US"/>
        </a:p>
      </dgm:t>
    </dgm:pt>
    <dgm:pt modelId="{06122FCF-A6D1-4CE8-82FF-19DFFD3BD386}">
      <dgm:prSet phldrT="[Text]"/>
      <dgm:spPr/>
      <dgm:t>
        <a:bodyPr/>
        <a:lstStyle/>
        <a:p>
          <a:r>
            <a:rPr lang="en-US" dirty="0"/>
            <a:t>NIH Guide to Grants and Contracts</a:t>
          </a:r>
        </a:p>
      </dgm:t>
      <dgm:extLst>
        <a:ext uri="{E40237B7-FDA0-4F09-8148-C483321AD2D9}">
          <dgm14:cNvPr xmlns:dgm14="http://schemas.microsoft.com/office/drawing/2010/diagram" id="0" name="" descr="Grants.gov&#10;-www.grants.gov&#10;-Parent FOAs and targeted FOAs&#10;&#10;NIH Guide to Grants and Contracts&#10;-https://grants.nih.gov/funding/searchguide&#10;-Parent FOAs, targeted FOAs, Notices&#10;&#10;NIH Small Business Website&#10;-https://sbir.nih.gov/funding&#10;-Parent FOAs, targeted FOAs, RFPs&#10;"/>
        </a:ext>
      </dgm:extLst>
    </dgm:pt>
    <dgm:pt modelId="{A997D59E-F719-4869-9789-0ADC93E7DB56}" type="parTrans" cxnId="{407C1A85-75C6-4196-B913-F318EE5AD22C}">
      <dgm:prSet/>
      <dgm:spPr/>
      <dgm:t>
        <a:bodyPr/>
        <a:lstStyle/>
        <a:p>
          <a:endParaRPr lang="en-US"/>
        </a:p>
      </dgm:t>
    </dgm:pt>
    <dgm:pt modelId="{419F0892-E26D-4320-A801-91A84131F956}" type="sibTrans" cxnId="{407C1A85-75C6-4196-B913-F318EE5AD22C}">
      <dgm:prSet/>
      <dgm:spPr/>
      <dgm:t>
        <a:bodyPr/>
        <a:lstStyle/>
        <a:p>
          <a:endParaRPr lang="en-US"/>
        </a:p>
      </dgm:t>
    </dgm:pt>
    <dgm:pt modelId="{2D0AB2BD-9338-4BBA-89CE-14C077301157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https://grants.nih.gov/funding/searchguide</a:t>
          </a:r>
          <a:endParaRPr lang="en-US" sz="2400" dirty="0"/>
        </a:p>
      </dgm:t>
    </dgm:pt>
    <dgm:pt modelId="{6C0637D6-10C2-46EA-8C39-6AB27B1C76CE}" type="parTrans" cxnId="{53EE2426-3B2A-4EEA-9FD3-CD2E1009067A}">
      <dgm:prSet/>
      <dgm:spPr/>
      <dgm:t>
        <a:bodyPr/>
        <a:lstStyle/>
        <a:p>
          <a:endParaRPr lang="en-US"/>
        </a:p>
      </dgm:t>
    </dgm:pt>
    <dgm:pt modelId="{C0E5AF8E-CC25-4119-B101-F9B9F98EB966}" type="sibTrans" cxnId="{53EE2426-3B2A-4EEA-9FD3-CD2E1009067A}">
      <dgm:prSet/>
      <dgm:spPr/>
      <dgm:t>
        <a:bodyPr/>
        <a:lstStyle/>
        <a:p>
          <a:endParaRPr lang="en-US"/>
        </a:p>
      </dgm:t>
    </dgm:pt>
    <dgm:pt modelId="{E286F6EA-0D06-4674-82BA-04FA23E62548}">
      <dgm:prSet phldrT="[Text]"/>
      <dgm:spPr/>
      <dgm:t>
        <a:bodyPr/>
        <a:lstStyle/>
        <a:p>
          <a:r>
            <a:rPr lang="en-US" dirty="0"/>
            <a:t>NIH Small Business Website</a:t>
          </a:r>
        </a:p>
      </dgm:t>
      <dgm:extLst>
        <a:ext uri="{E40237B7-FDA0-4F09-8148-C483321AD2D9}">
          <dgm14:cNvPr xmlns:dgm14="http://schemas.microsoft.com/office/drawing/2010/diagram" id="0" name="" descr="Grants.gov&#10;-www.grants.gov&#10;-Parent FOAs and targeted FOAs&#10;&#10;NIH Guide to Grants and Contracts&#10;-https://grants.nih.gov/funding/searchguide&#10;-Parent FOAs, targeted FOAs, Notices&#10;&#10;NIH Small Business Website&#10;-https://sbir.nih.gov/funding&#10;-Parent FOAs, targeted FOAs, RFPs&#10;"/>
        </a:ext>
      </dgm:extLst>
    </dgm:pt>
    <dgm:pt modelId="{3B64E526-0128-4CF3-B19F-D05BC96DFEEE}" type="parTrans" cxnId="{28E38AFA-8E01-40A4-9080-3D34741BAB29}">
      <dgm:prSet/>
      <dgm:spPr/>
      <dgm:t>
        <a:bodyPr/>
        <a:lstStyle/>
        <a:p>
          <a:endParaRPr lang="en-US"/>
        </a:p>
      </dgm:t>
    </dgm:pt>
    <dgm:pt modelId="{F8FB4ABF-5A81-4664-A14A-3B89CDFED16B}" type="sibTrans" cxnId="{28E38AFA-8E01-40A4-9080-3D34741BAB29}">
      <dgm:prSet/>
      <dgm:spPr/>
      <dgm:t>
        <a:bodyPr/>
        <a:lstStyle/>
        <a:p>
          <a:endParaRPr lang="en-US"/>
        </a:p>
      </dgm:t>
    </dgm:pt>
    <dgm:pt modelId="{1C0A179A-E068-4307-8AA9-C7B49C1085C4}">
      <dgm:prSet phldrT="[Text]" custT="1"/>
      <dgm:spPr/>
      <dgm:t>
        <a:bodyPr/>
        <a:lstStyle/>
        <a:p>
          <a:r>
            <a:rPr lang="en-US" sz="2600" dirty="0">
              <a:hlinkClick xmlns:r="http://schemas.openxmlformats.org/officeDocument/2006/relationships" r:id="rId2"/>
            </a:rPr>
            <a:t>www.grants.gov</a:t>
          </a:r>
          <a:endParaRPr lang="en-US" sz="2600" dirty="0"/>
        </a:p>
      </dgm:t>
    </dgm:pt>
    <dgm:pt modelId="{B2C2553B-C985-4715-864C-6963E847A3E9}" type="parTrans" cxnId="{47851D88-AB1C-4F6E-B9E7-B9F4EC96F7D8}">
      <dgm:prSet/>
      <dgm:spPr/>
      <dgm:t>
        <a:bodyPr/>
        <a:lstStyle/>
        <a:p>
          <a:endParaRPr lang="en-US"/>
        </a:p>
      </dgm:t>
    </dgm:pt>
    <dgm:pt modelId="{E4CAAC63-6EC3-419F-B2CD-CD573D505FB1}" type="sibTrans" cxnId="{47851D88-AB1C-4F6E-B9E7-B9F4EC96F7D8}">
      <dgm:prSet/>
      <dgm:spPr/>
      <dgm:t>
        <a:bodyPr/>
        <a:lstStyle/>
        <a:p>
          <a:endParaRPr lang="en-US"/>
        </a:p>
      </dgm:t>
    </dgm:pt>
    <dgm:pt modelId="{FBC0BAF9-D191-43DA-8510-8C52CCC28D2F}">
      <dgm:prSet phldrT="[Text]" custT="1"/>
      <dgm:spPr/>
      <dgm:t>
        <a:bodyPr/>
        <a:lstStyle/>
        <a:p>
          <a:r>
            <a:rPr lang="en-US" sz="2600" dirty="0">
              <a:hlinkClick xmlns:r="http://schemas.openxmlformats.org/officeDocument/2006/relationships" r:id="rId3"/>
            </a:rPr>
            <a:t>https://sbir.nih.gov/funding</a:t>
          </a:r>
          <a:endParaRPr lang="en-US" sz="2600" dirty="0"/>
        </a:p>
      </dgm:t>
    </dgm:pt>
    <dgm:pt modelId="{51120A2C-2579-4F96-BA3D-E851E9E3A778}" type="parTrans" cxnId="{97E0DCF2-9AE3-415F-8FC0-597286317E0F}">
      <dgm:prSet/>
      <dgm:spPr/>
      <dgm:t>
        <a:bodyPr/>
        <a:lstStyle/>
        <a:p>
          <a:endParaRPr lang="en-US"/>
        </a:p>
      </dgm:t>
    </dgm:pt>
    <dgm:pt modelId="{B26FE7F9-2211-4007-902E-BFF5908AAE2C}" type="sibTrans" cxnId="{97E0DCF2-9AE3-415F-8FC0-597286317E0F}">
      <dgm:prSet/>
      <dgm:spPr/>
      <dgm:t>
        <a:bodyPr/>
        <a:lstStyle/>
        <a:p>
          <a:endParaRPr lang="en-US"/>
        </a:p>
      </dgm:t>
    </dgm:pt>
    <dgm:pt modelId="{9B1B70B9-C851-48C3-93ED-402C30485D10}">
      <dgm:prSet phldrT="[Text]" custT="1"/>
      <dgm:spPr/>
      <dgm:t>
        <a:bodyPr/>
        <a:lstStyle/>
        <a:p>
          <a:r>
            <a:rPr lang="en-US" sz="2600" dirty="0"/>
            <a:t>Parent FOAs and targeted FOAs</a:t>
          </a:r>
        </a:p>
      </dgm:t>
    </dgm:pt>
    <dgm:pt modelId="{6F716DCF-3C04-414F-BB82-9B250308E423}" type="parTrans" cxnId="{D66858E5-7E45-4749-843B-7DD61B183AF7}">
      <dgm:prSet/>
      <dgm:spPr/>
      <dgm:t>
        <a:bodyPr/>
        <a:lstStyle/>
        <a:p>
          <a:endParaRPr lang="en-US"/>
        </a:p>
      </dgm:t>
    </dgm:pt>
    <dgm:pt modelId="{A2A181F2-CF70-4EFE-AF6D-682B6365D123}" type="sibTrans" cxnId="{D66858E5-7E45-4749-843B-7DD61B183AF7}">
      <dgm:prSet/>
      <dgm:spPr/>
      <dgm:t>
        <a:bodyPr/>
        <a:lstStyle/>
        <a:p>
          <a:endParaRPr lang="en-US"/>
        </a:p>
      </dgm:t>
    </dgm:pt>
    <dgm:pt modelId="{9125A9E6-1FCD-4167-9739-50286B532FE0}">
      <dgm:prSet phldrT="[Text]" custT="1"/>
      <dgm:spPr/>
      <dgm:t>
        <a:bodyPr/>
        <a:lstStyle/>
        <a:p>
          <a:r>
            <a:rPr lang="en-US" sz="2400" dirty="0"/>
            <a:t>Parent FOAs, targeted FOAs, Notices</a:t>
          </a:r>
        </a:p>
      </dgm:t>
    </dgm:pt>
    <dgm:pt modelId="{39EE70A3-7669-41ED-82DF-F9D2D7C3D81E}" type="parTrans" cxnId="{49AED182-E82D-4CB9-87BF-9385A0ABBCCB}">
      <dgm:prSet/>
      <dgm:spPr/>
      <dgm:t>
        <a:bodyPr/>
        <a:lstStyle/>
        <a:p>
          <a:endParaRPr lang="en-US"/>
        </a:p>
      </dgm:t>
    </dgm:pt>
    <dgm:pt modelId="{AACBA359-A02E-4279-98A4-F66826949AC6}" type="sibTrans" cxnId="{49AED182-E82D-4CB9-87BF-9385A0ABBCCB}">
      <dgm:prSet/>
      <dgm:spPr/>
      <dgm:t>
        <a:bodyPr/>
        <a:lstStyle/>
        <a:p>
          <a:endParaRPr lang="en-US"/>
        </a:p>
      </dgm:t>
    </dgm:pt>
    <dgm:pt modelId="{F54C065B-0D3E-4905-8FCE-2A9E034C2461}">
      <dgm:prSet phldrT="[Text]" custT="1"/>
      <dgm:spPr/>
      <dgm:t>
        <a:bodyPr/>
        <a:lstStyle/>
        <a:p>
          <a:r>
            <a:rPr lang="en-US" sz="2600" dirty="0"/>
            <a:t>Parent FOAs, targeted FOAs, RFPs</a:t>
          </a:r>
        </a:p>
      </dgm:t>
    </dgm:pt>
    <dgm:pt modelId="{229C77C4-0C0E-495A-BD0B-E0D8431A85D2}" type="parTrans" cxnId="{47891728-7DF4-45F7-B765-836F41BDFF76}">
      <dgm:prSet/>
      <dgm:spPr/>
      <dgm:t>
        <a:bodyPr/>
        <a:lstStyle/>
        <a:p>
          <a:endParaRPr lang="en-US"/>
        </a:p>
      </dgm:t>
    </dgm:pt>
    <dgm:pt modelId="{619889A5-6144-42CD-8BFF-5BA9894C3FC2}" type="sibTrans" cxnId="{47891728-7DF4-45F7-B765-836F41BDFF76}">
      <dgm:prSet/>
      <dgm:spPr/>
      <dgm:t>
        <a:bodyPr/>
        <a:lstStyle/>
        <a:p>
          <a:endParaRPr lang="en-US"/>
        </a:p>
      </dgm:t>
    </dgm:pt>
    <dgm:pt modelId="{BDC76155-3039-4DF8-A49C-DF2BFA63F3E5}" type="pres">
      <dgm:prSet presAssocID="{2DCDB69A-F646-4CCE-9936-414EE005937A}" presName="Name0" presStyleCnt="0">
        <dgm:presLayoutVars>
          <dgm:dir/>
          <dgm:resizeHandles val="exact"/>
        </dgm:presLayoutVars>
      </dgm:prSet>
      <dgm:spPr/>
    </dgm:pt>
    <dgm:pt modelId="{38A66871-462A-45C7-BD39-E7F47AF0F944}" type="pres">
      <dgm:prSet presAssocID="{027268AC-1DDB-4ACA-93B6-6AF825AAA820}" presName="node" presStyleLbl="node1" presStyleIdx="0" presStyleCnt="3" custScaleX="115807">
        <dgm:presLayoutVars>
          <dgm:bulletEnabled val="1"/>
        </dgm:presLayoutVars>
      </dgm:prSet>
      <dgm:spPr/>
    </dgm:pt>
    <dgm:pt modelId="{739A4136-10AD-475F-965D-D5751F5FDFE4}" type="pres">
      <dgm:prSet presAssocID="{2CC9A1B6-36D4-47AD-9305-FEB2594EED6F}" presName="sibTrans" presStyleCnt="0"/>
      <dgm:spPr/>
    </dgm:pt>
    <dgm:pt modelId="{B1B34E33-98C9-4B2E-81D1-B6348F6FD9CC}" type="pres">
      <dgm:prSet presAssocID="{06122FCF-A6D1-4CE8-82FF-19DFFD3BD386}" presName="node" presStyleLbl="node1" presStyleIdx="1" presStyleCnt="3" custScaleX="133936" custLinFactNeighborX="21824">
        <dgm:presLayoutVars>
          <dgm:bulletEnabled val="1"/>
        </dgm:presLayoutVars>
      </dgm:prSet>
      <dgm:spPr/>
    </dgm:pt>
    <dgm:pt modelId="{1AE19F3C-4867-4B4F-8676-E616E1480EC0}" type="pres">
      <dgm:prSet presAssocID="{419F0892-E26D-4320-A801-91A84131F956}" presName="sibTrans" presStyleCnt="0"/>
      <dgm:spPr/>
    </dgm:pt>
    <dgm:pt modelId="{6B5A7A19-A6CD-4606-A4C5-47D3A1240A4F}" type="pres">
      <dgm:prSet presAssocID="{E286F6EA-0D06-4674-82BA-04FA23E62548}" presName="node" presStyleLbl="node1" presStyleIdx="2" presStyleCnt="3" custScaleX="141375">
        <dgm:presLayoutVars>
          <dgm:bulletEnabled val="1"/>
        </dgm:presLayoutVars>
      </dgm:prSet>
      <dgm:spPr/>
    </dgm:pt>
  </dgm:ptLst>
  <dgm:cxnLst>
    <dgm:cxn modelId="{91956B13-0C1B-49D2-9DCD-A62D797FB14D}" type="presOf" srcId="{E286F6EA-0D06-4674-82BA-04FA23E62548}" destId="{6B5A7A19-A6CD-4606-A4C5-47D3A1240A4F}" srcOrd="0" destOrd="0" presId="urn:microsoft.com/office/officeart/2005/8/layout/hList6"/>
    <dgm:cxn modelId="{53EE2426-3B2A-4EEA-9FD3-CD2E1009067A}" srcId="{06122FCF-A6D1-4CE8-82FF-19DFFD3BD386}" destId="{2D0AB2BD-9338-4BBA-89CE-14C077301157}" srcOrd="0" destOrd="0" parTransId="{6C0637D6-10C2-46EA-8C39-6AB27B1C76CE}" sibTransId="{C0E5AF8E-CC25-4119-B101-F9B9F98EB966}"/>
    <dgm:cxn modelId="{47891728-7DF4-45F7-B765-836F41BDFF76}" srcId="{E286F6EA-0D06-4674-82BA-04FA23E62548}" destId="{F54C065B-0D3E-4905-8FCE-2A9E034C2461}" srcOrd="1" destOrd="0" parTransId="{229C77C4-0C0E-495A-BD0B-E0D8431A85D2}" sibTransId="{619889A5-6144-42CD-8BFF-5BA9894C3FC2}"/>
    <dgm:cxn modelId="{35B0C766-1D5B-41A0-B1C7-462D2904B119}" type="presOf" srcId="{06122FCF-A6D1-4CE8-82FF-19DFFD3BD386}" destId="{B1B34E33-98C9-4B2E-81D1-B6348F6FD9CC}" srcOrd="0" destOrd="0" presId="urn:microsoft.com/office/officeart/2005/8/layout/hList6"/>
    <dgm:cxn modelId="{2742376A-BAF6-45F6-A1C7-1C71A790129C}" type="presOf" srcId="{2D0AB2BD-9338-4BBA-89CE-14C077301157}" destId="{B1B34E33-98C9-4B2E-81D1-B6348F6FD9CC}" srcOrd="0" destOrd="1" presId="urn:microsoft.com/office/officeart/2005/8/layout/hList6"/>
    <dgm:cxn modelId="{49AED182-E82D-4CB9-87BF-9385A0ABBCCB}" srcId="{06122FCF-A6D1-4CE8-82FF-19DFFD3BD386}" destId="{9125A9E6-1FCD-4167-9739-50286B532FE0}" srcOrd="1" destOrd="0" parTransId="{39EE70A3-7669-41ED-82DF-F9D2D7C3D81E}" sibTransId="{AACBA359-A02E-4279-98A4-F66826949AC6}"/>
    <dgm:cxn modelId="{407C1A85-75C6-4196-B913-F318EE5AD22C}" srcId="{2DCDB69A-F646-4CCE-9936-414EE005937A}" destId="{06122FCF-A6D1-4CE8-82FF-19DFFD3BD386}" srcOrd="1" destOrd="0" parTransId="{A997D59E-F719-4869-9789-0ADC93E7DB56}" sibTransId="{419F0892-E26D-4320-A801-91A84131F956}"/>
    <dgm:cxn modelId="{47851D88-AB1C-4F6E-B9E7-B9F4EC96F7D8}" srcId="{027268AC-1DDB-4ACA-93B6-6AF825AAA820}" destId="{1C0A179A-E068-4307-8AA9-C7B49C1085C4}" srcOrd="0" destOrd="0" parTransId="{B2C2553B-C985-4715-864C-6963E847A3E9}" sibTransId="{E4CAAC63-6EC3-419F-B2CD-CD573D505FB1}"/>
    <dgm:cxn modelId="{A6A0C18B-3138-41AF-AD47-8F9079AD8D17}" type="presOf" srcId="{9B1B70B9-C851-48C3-93ED-402C30485D10}" destId="{38A66871-462A-45C7-BD39-E7F47AF0F944}" srcOrd="0" destOrd="2" presId="urn:microsoft.com/office/officeart/2005/8/layout/hList6"/>
    <dgm:cxn modelId="{E34F7F92-6A2F-4CAA-8974-B7EFEAB77697}" type="presOf" srcId="{FBC0BAF9-D191-43DA-8510-8C52CCC28D2F}" destId="{6B5A7A19-A6CD-4606-A4C5-47D3A1240A4F}" srcOrd="0" destOrd="1" presId="urn:microsoft.com/office/officeart/2005/8/layout/hList6"/>
    <dgm:cxn modelId="{7C3BCBB4-21CE-4AA0-9153-9B42216CAD4D}" type="presOf" srcId="{027268AC-1DDB-4ACA-93B6-6AF825AAA820}" destId="{38A66871-462A-45C7-BD39-E7F47AF0F944}" srcOrd="0" destOrd="0" presId="urn:microsoft.com/office/officeart/2005/8/layout/hList6"/>
    <dgm:cxn modelId="{D88AC4C0-E67D-42A5-B0FE-FB46A853AE77}" type="presOf" srcId="{9125A9E6-1FCD-4167-9739-50286B532FE0}" destId="{B1B34E33-98C9-4B2E-81D1-B6348F6FD9CC}" srcOrd="0" destOrd="2" presId="urn:microsoft.com/office/officeart/2005/8/layout/hList6"/>
    <dgm:cxn modelId="{624352CB-3007-4E7F-B65A-01808C642605}" type="presOf" srcId="{F54C065B-0D3E-4905-8FCE-2A9E034C2461}" destId="{6B5A7A19-A6CD-4606-A4C5-47D3A1240A4F}" srcOrd="0" destOrd="2" presId="urn:microsoft.com/office/officeart/2005/8/layout/hList6"/>
    <dgm:cxn modelId="{C0937CD7-D17A-40FF-95C5-D807287C877D}" type="presOf" srcId="{2DCDB69A-F646-4CCE-9936-414EE005937A}" destId="{BDC76155-3039-4DF8-A49C-DF2BFA63F3E5}" srcOrd="0" destOrd="0" presId="urn:microsoft.com/office/officeart/2005/8/layout/hList6"/>
    <dgm:cxn modelId="{D60B67D8-D587-4984-BAB5-68BA85449571}" type="presOf" srcId="{1C0A179A-E068-4307-8AA9-C7B49C1085C4}" destId="{38A66871-462A-45C7-BD39-E7F47AF0F944}" srcOrd="0" destOrd="1" presId="urn:microsoft.com/office/officeart/2005/8/layout/hList6"/>
    <dgm:cxn modelId="{D66858E5-7E45-4749-843B-7DD61B183AF7}" srcId="{027268AC-1DDB-4ACA-93B6-6AF825AAA820}" destId="{9B1B70B9-C851-48C3-93ED-402C30485D10}" srcOrd="1" destOrd="0" parTransId="{6F716DCF-3C04-414F-BB82-9B250308E423}" sibTransId="{A2A181F2-CF70-4EFE-AF6D-682B6365D123}"/>
    <dgm:cxn modelId="{97E0DCF2-9AE3-415F-8FC0-597286317E0F}" srcId="{E286F6EA-0D06-4674-82BA-04FA23E62548}" destId="{FBC0BAF9-D191-43DA-8510-8C52CCC28D2F}" srcOrd="0" destOrd="0" parTransId="{51120A2C-2579-4F96-BA3D-E851E9E3A778}" sibTransId="{B26FE7F9-2211-4007-902E-BFF5908AAE2C}"/>
    <dgm:cxn modelId="{5809F8F2-10A5-4A8F-8283-9348E4F7F4DA}" srcId="{2DCDB69A-F646-4CCE-9936-414EE005937A}" destId="{027268AC-1DDB-4ACA-93B6-6AF825AAA820}" srcOrd="0" destOrd="0" parTransId="{1A09A648-DF6E-4929-B76B-A1855BDD5052}" sibTransId="{2CC9A1B6-36D4-47AD-9305-FEB2594EED6F}"/>
    <dgm:cxn modelId="{28E38AFA-8E01-40A4-9080-3D34741BAB29}" srcId="{2DCDB69A-F646-4CCE-9936-414EE005937A}" destId="{E286F6EA-0D06-4674-82BA-04FA23E62548}" srcOrd="2" destOrd="0" parTransId="{3B64E526-0128-4CF3-B19F-D05BC96DFEEE}" sibTransId="{F8FB4ABF-5A81-4664-A14A-3B89CDFED16B}"/>
    <dgm:cxn modelId="{B9E8E3EA-0596-48D8-B762-DA299AE7D74A}" type="presParOf" srcId="{BDC76155-3039-4DF8-A49C-DF2BFA63F3E5}" destId="{38A66871-462A-45C7-BD39-E7F47AF0F944}" srcOrd="0" destOrd="0" presId="urn:microsoft.com/office/officeart/2005/8/layout/hList6"/>
    <dgm:cxn modelId="{EFF9FB76-853E-4E09-9414-D66A1FFE03B8}" type="presParOf" srcId="{BDC76155-3039-4DF8-A49C-DF2BFA63F3E5}" destId="{739A4136-10AD-475F-965D-D5751F5FDFE4}" srcOrd="1" destOrd="0" presId="urn:microsoft.com/office/officeart/2005/8/layout/hList6"/>
    <dgm:cxn modelId="{0261E735-2823-4CE5-B1CD-98E9875A6EAC}" type="presParOf" srcId="{BDC76155-3039-4DF8-A49C-DF2BFA63F3E5}" destId="{B1B34E33-98C9-4B2E-81D1-B6348F6FD9CC}" srcOrd="2" destOrd="0" presId="urn:microsoft.com/office/officeart/2005/8/layout/hList6"/>
    <dgm:cxn modelId="{1FE5E671-715C-4607-9E3E-5F947AD97E48}" type="presParOf" srcId="{BDC76155-3039-4DF8-A49C-DF2BFA63F3E5}" destId="{1AE19F3C-4867-4B4F-8676-E616E1480EC0}" srcOrd="3" destOrd="0" presId="urn:microsoft.com/office/officeart/2005/8/layout/hList6"/>
    <dgm:cxn modelId="{689D48FD-A1AA-45AA-BBAE-E0F1612CD112}" type="presParOf" srcId="{BDC76155-3039-4DF8-A49C-DF2BFA63F3E5}" destId="{6B5A7A19-A6CD-4606-A4C5-47D3A1240A4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6871-462A-45C7-BD39-E7F47AF0F944}">
      <dsp:nvSpPr>
        <dsp:cNvPr id="0" name=""/>
        <dsp:cNvSpPr/>
      </dsp:nvSpPr>
      <dsp:spPr>
        <a:xfrm rot="16200000">
          <a:off x="-1606364" y="1608934"/>
          <a:ext cx="5792108" cy="25742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Grants.gov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hlinkClick xmlns:r="http://schemas.openxmlformats.org/officeDocument/2006/relationships" r:id="rId1"/>
            </a:rPr>
            <a:t>www.grants.gov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Parent FOAs and targeted FOAs</a:t>
          </a:r>
        </a:p>
      </dsp:txBody>
      <dsp:txXfrm rot="5400000">
        <a:off x="2570" y="1158422"/>
        <a:ext cx="2574239" cy="3475264"/>
      </dsp:txXfrm>
    </dsp:sp>
    <dsp:sp modelId="{B1B34E33-98C9-4B2E-81D1-B6348F6FD9CC}">
      <dsp:nvSpPr>
        <dsp:cNvPr id="0" name=""/>
        <dsp:cNvSpPr/>
      </dsp:nvSpPr>
      <dsp:spPr>
        <a:xfrm rot="16200000">
          <a:off x="1372465" y="1407442"/>
          <a:ext cx="5792108" cy="29772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NIH Guide to Grants and Contracts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2"/>
            </a:rPr>
            <a:t>https://grants.nih.gov/funding/searchguide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Parent FOAs, targeted FOAs, Notices</a:t>
          </a:r>
        </a:p>
      </dsp:txBody>
      <dsp:txXfrm rot="5400000">
        <a:off x="2779907" y="1158422"/>
        <a:ext cx="2977223" cy="3475264"/>
      </dsp:txXfrm>
    </dsp:sp>
    <dsp:sp modelId="{6B5A7A19-A6CD-4606-A4C5-47D3A1240A4F}">
      <dsp:nvSpPr>
        <dsp:cNvPr id="0" name=""/>
        <dsp:cNvSpPr/>
      </dsp:nvSpPr>
      <dsp:spPr>
        <a:xfrm rot="16200000">
          <a:off x="4562699" y="1324762"/>
          <a:ext cx="5792108" cy="31425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NIH Small Business Website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hlinkClick xmlns:r="http://schemas.openxmlformats.org/officeDocument/2006/relationships" r:id="rId3"/>
            </a:rPr>
            <a:t>https://sbir.nih.gov/funding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Parent FOAs, targeted FOAs, RFPs</a:t>
          </a:r>
        </a:p>
      </dsp:txBody>
      <dsp:txXfrm rot="5400000">
        <a:off x="5887462" y="1158421"/>
        <a:ext cx="3142582" cy="347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33CD-8F20-4D43-A32E-0ACA2E878AFF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6BDA-8E23-4A27-A373-8E5F3F6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554507-5573-409B-93D2-A13344F297B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3CD671-3EDC-4B82-8E83-B2B20F961C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3CD671-3EDC-4B82-8E83-B2B20F961C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2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3CD671-3EDC-4B82-8E83-B2B20F961C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9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73F68-8537-430E-888D-EE7CDF5A2A1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2" indent="-28815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4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6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7" indent="-230521" defTabSz="93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9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70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11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54" indent="-230521" defTabSz="93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9FCF6-D43D-499F-8B3F-F0E0644AE22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jpg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56"/>
          <a:stretch/>
        </p:blipFill>
        <p:spPr>
          <a:xfrm>
            <a:off x="-132517" y="0"/>
            <a:ext cx="105906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304" y="474529"/>
            <a:ext cx="5994215" cy="37822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cap="none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 b="0" cap="none" spc="12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608" y="6121402"/>
            <a:ext cx="3925448" cy="60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304" y="6039431"/>
            <a:ext cx="686948" cy="6864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13601" y="6580615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Office of Extramural Research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51794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AA22-46C9-4EC5-96FE-6BB4326006A3}" type="datetime4">
              <a:rPr lang="en-US" smtClean="0"/>
              <a:t>June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952" y="363984"/>
            <a:ext cx="7772400" cy="4321175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400" b="1" cap="none" spc="-80" baseline="0" dirty="0">
                <a:solidFill>
                  <a:srgbClr val="65666A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952" y="4702175"/>
            <a:ext cx="7772400" cy="1066800"/>
          </a:xfrm>
        </p:spPr>
        <p:txBody>
          <a:bodyPr anchor="b"/>
          <a:lstStyle>
            <a:lvl1pPr marL="0" indent="0">
              <a:buNone/>
              <a:defRPr sz="2000"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E32D9A93-86D8-4391-8FA4-E8541E0BAA11}" type="datetime4">
              <a:rPr lang="en-US" smtClean="0"/>
              <a:t>June 10,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224-BD84-4A33-A138-460EDA6F04F4}" type="datetime4">
              <a:rPr lang="en-US" smtClean="0"/>
              <a:t>June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9636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>
                <a:solidFill>
                  <a:srgbClr val="6566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99636" y="2259366"/>
            <a:ext cx="3291840" cy="384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00" baseline="0" dirty="0" smtClean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lang="en-US" sz="2800" b="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880">
              <a:defRPr lang="en-US" sz="24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880">
              <a:defRPr lang="en-US" sz="20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marL="457200" lvl="1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2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45E-43F0-4C88-91B7-5D24CEFF2186}" type="datetime4">
              <a:rPr lang="en-US" smtClean="0"/>
              <a:t>June 10,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679-E726-4588-9596-5DD06927CF2E}" type="datetime4">
              <a:rPr lang="en-US" smtClean="0"/>
              <a:t>June 10,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93E-4DC1-4FA2-BDDB-33751DF25D41}" type="datetime4">
              <a:rPr lang="en-US" smtClean="0"/>
              <a:t>June 10,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9E7C-E268-48A5-AEC1-9AEF89017E38}" type="datetime4">
              <a:rPr lang="en-US" smtClean="0"/>
              <a:t>June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AC1-4BD0-4356-BB62-2B1EC0B96DCC}" type="datetime4">
              <a:rPr lang="en-US" smtClean="0"/>
              <a:t>June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ddedlightblu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5843" y="6345026"/>
            <a:ext cx="123175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70C0"/>
                </a:solidFill>
              </a:defRPr>
            </a:lvl1pPr>
          </a:lstStyle>
          <a:p>
            <a:fld id="{94C54DE9-6F0B-49D4-8E0E-5D7BA5B87F31}" type="datetime4">
              <a:rPr lang="en-US" smtClean="0"/>
              <a:t>June 10,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352" y="6453012"/>
            <a:ext cx="86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7161" y="6449810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>
                <a:solidFill>
                  <a:srgbClr val="274C8B"/>
                </a:solidFill>
                <a:latin typeface="+mn-lt"/>
                <a:ea typeface="+mn-ea"/>
                <a:cs typeface="+mn-cs"/>
              </a:rPr>
              <a:t>Office of Extramural Research</a:t>
            </a:r>
            <a:endParaRPr lang="en-US" sz="1100" i="1" dirty="0">
              <a:solidFill>
                <a:srgbClr val="274C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600" b="0" kern="1200">
          <a:solidFill>
            <a:srgbClr val="65666A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rgbClr val="65666A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65666A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65666A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65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843163" y="6172201"/>
            <a:ext cx="3942523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5FE6980-F585-4023-98F8-3FF4E282599F}" type="datetime4">
              <a:rPr lang="en-US" smtClean="0"/>
              <a:t>June 10, 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ag-19-026.html" TargetMode="External"/><Relationship Id="rId2" Type="http://schemas.openxmlformats.org/officeDocument/2006/relationships/hyperlink" Target="http://www.nih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#_3._Additional_Information"/><Relationship Id="rId5" Type="http://schemas.openxmlformats.org/officeDocument/2006/relationships/hyperlink" Target="https://grants.nih.gov/grants/funding/ac_search_results.htm?text_curr=r42&amp;Search.x=0&amp;Search.y=0&amp;Search_Type=Activity" TargetMode="External"/><Relationship Id="rId4" Type="http://schemas.openxmlformats.org/officeDocument/2006/relationships/hyperlink" Target="https://grants.nih.gov/grants/funding/ac_search_results.htm?text_curr=r41&amp;Search.x=0&amp;Search.y=0&amp;Search_Type=Activi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s.nih.gov/grants/how-to-apply-application-guide/prepare-to-apply-and-register/understand-funding-opportunitie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57" y="389299"/>
            <a:ext cx="5994215" cy="3179438"/>
          </a:xfrm>
        </p:spPr>
        <p:txBody>
          <a:bodyPr/>
          <a:lstStyle/>
          <a:p>
            <a:r>
              <a:rPr lang="en-US" dirty="0"/>
              <a:t>Finding and Understanding Funding Opportunity Announcements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661" y="3571775"/>
            <a:ext cx="8193386" cy="14981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Jose F. Ruiz, PhD, PMP	</a:t>
            </a:r>
          </a:p>
          <a:p>
            <a:r>
              <a:rPr lang="en-US" dirty="0">
                <a:solidFill>
                  <a:schemeClr val="bg1"/>
                </a:solidFill>
              </a:rPr>
              <a:t>Director, NIH Guide to Grants and Contracts</a:t>
            </a:r>
          </a:p>
        </p:txBody>
      </p:sp>
    </p:spTree>
    <p:extLst>
      <p:ext uri="{BB962C8B-B14F-4D97-AF65-F5344CB8AC3E}">
        <p14:creationId xmlns:p14="http://schemas.microsoft.com/office/powerpoint/2010/main" val="239187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06023" y="6345026"/>
            <a:ext cx="1231757" cy="320674"/>
          </a:xfr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7E8A25-58F7-4CD8-ABD3-D1F0D92F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12" y="4368800"/>
            <a:ext cx="3677815" cy="1880944"/>
          </a:xfrm>
        </p:spPr>
        <p:txBody>
          <a:bodyPr/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Grants.gov</a:t>
            </a:r>
            <a:r>
              <a:rPr lang="en-US" sz="2600" dirty="0"/>
              <a:t> https://www.grants.gov</a:t>
            </a:r>
            <a:endParaRPr lang="en-US" sz="2600" b="1" dirty="0"/>
          </a:p>
        </p:txBody>
      </p:sp>
      <p:pic>
        <p:nvPicPr>
          <p:cNvPr id="2" name="Picture 1" descr="Webpage image&#10;Grants.gov https://www.grants.gov">
            <a:extLst>
              <a:ext uri="{FF2B5EF4-FFF2-40B4-BE49-F238E27FC236}">
                <a16:creationId xmlns:a16="http://schemas.microsoft.com/office/drawing/2014/main" id="{A9772AC0-5D1A-4CDA-8AAD-04A0A64EF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8"/>
          <a:stretch/>
        </p:blipFill>
        <p:spPr>
          <a:xfrm>
            <a:off x="5529659" y="4368800"/>
            <a:ext cx="3460432" cy="20717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AE01C5-6BEB-41B6-998E-765270A15745}"/>
              </a:ext>
            </a:extLst>
          </p:cNvPr>
          <p:cNvSpPr txBox="1">
            <a:spLocks/>
          </p:cNvSpPr>
          <p:nvPr/>
        </p:nvSpPr>
        <p:spPr>
          <a:xfrm>
            <a:off x="113579" y="175988"/>
            <a:ext cx="5416080" cy="14023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NIH Guide to Grants and Contracts </a:t>
            </a:r>
            <a:r>
              <a:rPr lang="en-US" sz="2600" dirty="0"/>
              <a:t>https://grants.nih.gov/funding/searchguide/index.html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E2135-6152-4574-9DBD-AA1E991E13F2}"/>
              </a:ext>
            </a:extLst>
          </p:cNvPr>
          <p:cNvSpPr txBox="1">
            <a:spLocks/>
          </p:cNvSpPr>
          <p:nvPr/>
        </p:nvSpPr>
        <p:spPr>
          <a:xfrm>
            <a:off x="444625" y="2152627"/>
            <a:ext cx="4753989" cy="18809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NIH Small Business website </a:t>
            </a:r>
            <a:r>
              <a:rPr lang="en-US" sz="2600" dirty="0"/>
              <a:t>https://sbir.nih.gov/funding</a:t>
            </a:r>
          </a:p>
          <a:p>
            <a:pPr algn="ctr"/>
            <a:endParaRPr lang="en-US" sz="2600" dirty="0"/>
          </a:p>
        </p:txBody>
      </p:sp>
      <p:pic>
        <p:nvPicPr>
          <p:cNvPr id="3" name="Picture 2" descr="Webpage image:&#10;NIH Guide to Grants and Contracts https://grants.nih.gov/funding/searchguide/index.html&#10;">
            <a:extLst>
              <a:ext uri="{FF2B5EF4-FFF2-40B4-BE49-F238E27FC236}">
                <a16:creationId xmlns:a16="http://schemas.microsoft.com/office/drawing/2014/main" id="{EBA1F83B-1A9D-4146-9A6B-4CB1F898D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" r="998" b="9655"/>
          <a:stretch/>
        </p:blipFill>
        <p:spPr>
          <a:xfrm>
            <a:off x="5550043" y="147955"/>
            <a:ext cx="3434947" cy="1880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Webpage Image:&#10;NIH Small Business website https://sbir.nih.gov/funding&#10;">
            <a:extLst>
              <a:ext uri="{FF2B5EF4-FFF2-40B4-BE49-F238E27FC236}">
                <a16:creationId xmlns:a16="http://schemas.microsoft.com/office/drawing/2014/main" id="{20A54F1B-02DE-4F70-8D2D-AB1AF471A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89" r="11485"/>
          <a:stretch/>
        </p:blipFill>
        <p:spPr>
          <a:xfrm>
            <a:off x="5538046" y="2152627"/>
            <a:ext cx="3452345" cy="20717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535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00315"/>
            <a:ext cx="4911505" cy="3389792"/>
          </a:xfrm>
        </p:spPr>
        <p:txBody>
          <a:bodyPr/>
          <a:lstStyle/>
          <a:p>
            <a:pPr algn="ctr"/>
            <a:r>
              <a:rPr lang="en-US" dirty="0"/>
              <a:t>Navigating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Funding Opportunity Announcements (FOAs)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1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795972"/>
          </a:xfrm>
        </p:spPr>
        <p:txBody>
          <a:bodyPr/>
          <a:lstStyle/>
          <a:p>
            <a:pPr algn="ctr"/>
            <a:r>
              <a:rPr lang="en-US" altLang="en-US" dirty="0">
                <a:effectLst/>
              </a:rPr>
              <a:t>FOA Table of Contents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4872" y="948690"/>
            <a:ext cx="8922094" cy="575191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3100" dirty="0"/>
              <a:t>Part 1. Overview Information</a:t>
            </a:r>
          </a:p>
          <a:p>
            <a:pPr marL="292100" lvl="1" indent="0">
              <a:buFontTx/>
              <a:buNone/>
            </a:pPr>
            <a:r>
              <a:rPr lang="en-US" altLang="en-US" sz="2700" dirty="0"/>
              <a:t>Title, Participating Organization(s), Key Dates</a:t>
            </a:r>
          </a:p>
          <a:p>
            <a:pPr marL="0" indent="0">
              <a:buFontTx/>
              <a:buNone/>
            </a:pPr>
            <a:r>
              <a:rPr lang="en-US" altLang="en-US" sz="3100" dirty="0"/>
              <a:t>Part 2. Full Text of the Announcement</a:t>
            </a:r>
          </a:p>
          <a:p>
            <a:pPr marL="292100" lvl="1" indent="0">
              <a:buFontTx/>
              <a:buNone/>
            </a:pPr>
            <a:r>
              <a:rPr lang="en-US" altLang="en-US" sz="2700" dirty="0"/>
              <a:t>Section I. Funding Opportunity Description</a:t>
            </a:r>
            <a:br>
              <a:rPr lang="en-US" altLang="en-US" sz="2700" dirty="0"/>
            </a:br>
            <a:r>
              <a:rPr lang="en-US" altLang="en-US" sz="2700" dirty="0"/>
              <a:t>Section II. Award Information</a:t>
            </a:r>
            <a:br>
              <a:rPr lang="en-US" altLang="en-US" sz="2700" dirty="0"/>
            </a:br>
            <a:r>
              <a:rPr lang="en-US" altLang="en-US" sz="2700" dirty="0"/>
              <a:t>Section III. Eligibility Information</a:t>
            </a:r>
            <a:br>
              <a:rPr lang="en-US" altLang="en-US" sz="2700" dirty="0"/>
            </a:br>
            <a:r>
              <a:rPr lang="en-US" altLang="en-US" sz="2700" dirty="0"/>
              <a:t>Section IV. Application and Submission Information</a:t>
            </a:r>
            <a:br>
              <a:rPr lang="en-US" altLang="en-US" sz="2700" dirty="0"/>
            </a:br>
            <a:r>
              <a:rPr lang="en-US" altLang="en-US" sz="2700" dirty="0"/>
              <a:t>Section V. Application Review Information</a:t>
            </a:r>
            <a:br>
              <a:rPr lang="en-US" altLang="en-US" sz="2700" dirty="0"/>
            </a:br>
            <a:r>
              <a:rPr lang="en-US" altLang="en-US" sz="2700" dirty="0"/>
              <a:t>Section VI. Award Administration Information</a:t>
            </a:r>
            <a:br>
              <a:rPr lang="en-US" altLang="en-US" sz="2700" dirty="0"/>
            </a:br>
            <a:r>
              <a:rPr lang="en-US" altLang="en-US" sz="2700" dirty="0"/>
              <a:t>Section VII. Agency Contacts</a:t>
            </a:r>
            <a:br>
              <a:rPr lang="en-US" altLang="en-US" sz="2700" dirty="0"/>
            </a:br>
            <a:r>
              <a:rPr lang="en-US" altLang="en-US" sz="2700" dirty="0"/>
              <a:t>Section VIII. Other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837881"/>
          </a:xfrm>
        </p:spPr>
        <p:txBody>
          <a:bodyPr/>
          <a:lstStyle/>
          <a:p>
            <a:r>
              <a:rPr lang="en-US" dirty="0"/>
              <a:t>Common Key Items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9144000" cy="5283451"/>
          </a:xfrm>
          <a:noFill/>
        </p:spPr>
        <p:txBody>
          <a:bodyPr>
            <a:noAutofit/>
          </a:bodyPr>
          <a:lstStyle/>
          <a:p>
            <a:r>
              <a:rPr lang="en-US" sz="2600" b="1" dirty="0"/>
              <a:t>Understanding options, expectations and requirements</a:t>
            </a:r>
          </a:p>
          <a:p>
            <a:pPr lvl="1"/>
            <a:r>
              <a:rPr lang="en-US" sz="2200" dirty="0"/>
              <a:t>“expected”; “should”; “encouraged” vs. “must”; “required”</a:t>
            </a:r>
          </a:p>
          <a:p>
            <a:pPr lvl="1"/>
            <a:r>
              <a:rPr lang="en-US" sz="2200" dirty="0"/>
              <a:t>Impact on submitting a complete, responsive, and compliant grant application </a:t>
            </a:r>
          </a:p>
          <a:p>
            <a:r>
              <a:rPr lang="en-US" sz="2600" b="1" dirty="0"/>
              <a:t>Requirements for successful submission</a:t>
            </a:r>
          </a:p>
          <a:p>
            <a:pPr lvl="1"/>
            <a:r>
              <a:rPr lang="en-US" sz="2200" dirty="0"/>
              <a:t>Submitted by due date: Key Dates</a:t>
            </a:r>
          </a:p>
          <a:p>
            <a:pPr lvl="1"/>
            <a:r>
              <a:rPr lang="en-US" sz="2200" dirty="0"/>
              <a:t>Responsiveness: Section I – Scope </a:t>
            </a:r>
          </a:p>
          <a:p>
            <a:pPr lvl="2"/>
            <a:r>
              <a:rPr lang="en-US" sz="2200" dirty="0"/>
              <a:t>Only applicable to RFAs </a:t>
            </a:r>
          </a:p>
          <a:p>
            <a:pPr lvl="1"/>
            <a:r>
              <a:rPr lang="en-US" sz="2200" dirty="0"/>
              <a:t>Compliance: Section II – Budget, Project Period - and NIH policy</a:t>
            </a:r>
          </a:p>
          <a:p>
            <a:pPr lvl="1"/>
            <a:r>
              <a:rPr lang="en-US" sz="2200" dirty="0"/>
              <a:t>Eligibility: Section III – Institution, PD/PI, Number of applications </a:t>
            </a:r>
          </a:p>
          <a:p>
            <a:pPr lvl="1"/>
            <a:r>
              <a:rPr lang="en-US" sz="2200" dirty="0"/>
              <a:t>Completeness: Section IV – Application Instructions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2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5" y="523908"/>
            <a:ext cx="8736593" cy="689254"/>
          </a:xfrm>
        </p:spPr>
        <p:txBody>
          <a:bodyPr/>
          <a:lstStyle/>
          <a:p>
            <a:r>
              <a:rPr lang="en-US" dirty="0"/>
              <a:t>FOAs will state Clinical Trial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FOA title &amp; Section II will indicate Clinical Trial acceptance</a:t>
            </a:r>
          </a:p>
          <a:p>
            <a:pPr lvl="1"/>
            <a:r>
              <a:rPr lang="en-US" dirty="0"/>
              <a:t>Clinical Trial Not Allowed</a:t>
            </a:r>
          </a:p>
          <a:p>
            <a:pPr lvl="1"/>
            <a:r>
              <a:rPr lang="en-US" dirty="0"/>
              <a:t>Clinical Trial Optional</a:t>
            </a:r>
          </a:p>
          <a:p>
            <a:pPr lvl="1"/>
            <a:r>
              <a:rPr lang="en-US" dirty="0"/>
              <a:t>Clinical Trial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6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EEDC37-8372-42AE-8760-A8CBED995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3955"/>
              </p:ext>
            </p:extLst>
          </p:nvPr>
        </p:nvGraphicFramePr>
        <p:xfrm>
          <a:off x="271604" y="701850"/>
          <a:ext cx="8719996" cy="5460636"/>
        </p:xfrm>
        <a:graphic>
          <a:graphicData uri="http://schemas.openxmlformats.org/drawingml/2006/table">
            <a:tbl>
              <a:tblPr firstRow="1" firstCol="1" bandRow="1"/>
              <a:tblGrid>
                <a:gridCol w="261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Participating Organization(s)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Institutes of Health (</a:t>
                      </a:r>
                      <a:r>
                        <a:rPr lang="en-US" sz="1050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NIH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 of Participating Organizations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National Institute on Aging (NIA)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Opportunity Title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400" dirty="0">
                          <a:solidFill>
                            <a:srgbClr val="99336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of Personalized In Vitro Assays to Quantitatively Assess Age-related Changes in Cellular Resiliencies to Physiologic Stressors (R43/R44 Clinical Trial Not Allowed)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Code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428BCA"/>
                          </a:solidFill>
                          <a:effectLst/>
                          <a:latin typeface="Helvetica Neue"/>
                        </a:rPr>
                        <a:t>R43/R44 Small Business Innovation Research (SBIR) Grant - Phase I, Phase II, and Fast-Track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Announcement Type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New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Notices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Opportunity Announcement (FOA) Number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b="0" i="0" dirty="0">
                          <a:solidFill>
                            <a:srgbClr val="993366"/>
                          </a:solidFill>
                          <a:effectLst/>
                          <a:latin typeface="Helvetica Neue"/>
                        </a:rPr>
                        <a:t>RFA-AG-19-025</a:t>
                      </a:r>
                      <a:endParaRPr lang="en-US" sz="1700" b="1" kern="1400" dirty="0">
                        <a:solidFill>
                          <a:srgbClr val="99336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Companion F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unding Opportunity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dirty="0">
                          <a:solidFill>
                            <a:srgbClr val="2A6496"/>
                          </a:solidFill>
                          <a:effectLst/>
                          <a:latin typeface="Helvetica Neue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RFA-AG-19-026</a:t>
                      </a:r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, STTR </a:t>
                      </a:r>
                      <a:r>
                        <a:rPr lang="en-US" sz="1050" b="0" i="0" u="none" strike="noStrike" dirty="0">
                          <a:solidFill>
                            <a:srgbClr val="428BCA"/>
                          </a:solidFill>
                          <a:effectLst/>
                          <a:latin typeface="Helvetica Neue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R41</a:t>
                      </a:r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/</a:t>
                      </a:r>
                      <a:r>
                        <a:rPr lang="en-US" sz="1050" b="0" i="0" u="none" strike="noStrike" dirty="0">
                          <a:solidFill>
                            <a:srgbClr val="428BCA"/>
                          </a:solidFill>
                          <a:effectLst/>
                          <a:latin typeface="Helvetica Neue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R42</a:t>
                      </a:r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 Phase I, Phase II, and Fast Track</a:t>
                      </a:r>
                      <a:endParaRPr lang="en-US" sz="1050" u="non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Applications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lang="en-US" sz="1050" u="sng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Section III. 3. Additional Information on Eligibility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Catalog of Federal Domestic Assistance (CFDA) Number(s)</a:t>
                      </a:r>
                      <a:r>
                        <a:rPr lang="x-none" sz="11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93.866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Opportunity </a:t>
                      </a: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This Funding Opportunity Announcement (FOA) encourages Small Business Innovation Research (SBIR) applications for the development and commercialization of standardized in vitro assays of resilience at the cellular level. [excerpted text from RFA-AG-19-025]</a:t>
                      </a:r>
                    </a:p>
                  </a:txBody>
                  <a:tcPr marL="95118" marR="95118" marT="95118" marB="951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5508E6-75D8-4767-99DB-4D288FB2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8463"/>
            <a:ext cx="8189650" cy="1371600"/>
          </a:xfrm>
        </p:spPr>
        <p:txBody>
          <a:bodyPr/>
          <a:lstStyle/>
          <a:p>
            <a:r>
              <a:rPr lang="en-US" sz="3600" dirty="0"/>
              <a:t>Part 1. Overview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349779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968309-2B43-451A-BCC5-0C72D2381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99253"/>
              </p:ext>
            </p:extLst>
          </p:nvPr>
        </p:nvGraphicFramePr>
        <p:xfrm>
          <a:off x="300681" y="1163165"/>
          <a:ext cx="8717565" cy="3929447"/>
        </p:xfrm>
        <a:graphic>
          <a:graphicData uri="http://schemas.openxmlformats.org/drawingml/2006/table">
            <a:tbl>
              <a:tblPr firstRow="1" firstCol="1" bandRow="1"/>
              <a:tblGrid>
                <a:gridCol w="260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 Date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25, 2018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Date (Earliest Submission Date)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February 8, 2019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of Intent Due Date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February 8, 2019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Due Date(s)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8, 2019, by 5:00 PM local time of applicant organization.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Applicants are encouraged to apply early to allow adequate time to make any corrections to errors found in the application during the submission process by the due date.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 Application Due Date(s)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Applicable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800" spc="15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Merit Review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June/July 2019 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Council Review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 2019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Earliest Start Date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2019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Expiration Date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9, 2019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Dates for E.O. 12372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Applicable</a:t>
                      </a:r>
                    </a:p>
                  </a:txBody>
                  <a:tcPr marL="95146" marR="95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36DA43-1E1A-4178-BF63-4AE8413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81" y="347272"/>
            <a:ext cx="8189650" cy="1371600"/>
          </a:xfrm>
        </p:spPr>
        <p:txBody>
          <a:bodyPr/>
          <a:lstStyle/>
          <a:p>
            <a:r>
              <a:rPr lang="en-US" sz="3600" dirty="0"/>
              <a:t>Part 1. Overview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31702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32368"/>
          </a:xfrm>
        </p:spPr>
        <p:txBody>
          <a:bodyPr/>
          <a:lstStyle/>
          <a:p>
            <a:r>
              <a:rPr lang="en-US" altLang="en-US" dirty="0"/>
              <a:t>Part 2. Section I</a:t>
            </a:r>
            <a:br>
              <a:rPr lang="en-US" altLang="en-US" dirty="0"/>
            </a:br>
            <a:r>
              <a:rPr lang="en-US" altLang="en-US" dirty="0"/>
              <a:t>Funding </a:t>
            </a:r>
            <a:r>
              <a:rPr lang="en-US" altLang="en-US" dirty="0">
                <a:effectLst/>
              </a:rPr>
              <a:t>Opportunity Description</a:t>
            </a:r>
            <a:br>
              <a:rPr lang="en-US" altLang="en-US" dirty="0">
                <a:effectLst/>
              </a:rPr>
            </a:br>
            <a:endParaRPr lang="en-US" altLang="en-US" dirty="0">
              <a:effectLst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602463"/>
            <a:ext cx="8719996" cy="4618613"/>
          </a:xfrm>
        </p:spPr>
        <p:txBody>
          <a:bodyPr>
            <a:normAutofit/>
          </a:bodyPr>
          <a:lstStyle/>
          <a:p>
            <a:r>
              <a:rPr lang="en-US" altLang="en-US" sz="2600" b="1" dirty="0"/>
              <a:t>Purpose: </a:t>
            </a:r>
            <a:r>
              <a:rPr lang="en-US" altLang="en-US" sz="2600" dirty="0"/>
              <a:t>Goals of the funding opportunity</a:t>
            </a:r>
          </a:p>
          <a:p>
            <a:r>
              <a:rPr lang="en-US" altLang="en-US" sz="2600" b="1" dirty="0"/>
              <a:t>Background:</a:t>
            </a:r>
            <a:r>
              <a:rPr lang="en-US" altLang="en-US" sz="2600" dirty="0"/>
              <a:t> Relevant background information and the importance of the funding opportunity</a:t>
            </a:r>
          </a:p>
          <a:p>
            <a:r>
              <a:rPr lang="en-US" altLang="en-US" sz="2600" b="1" dirty="0"/>
              <a:t>Research Objectives: </a:t>
            </a:r>
            <a:r>
              <a:rPr lang="en-US" altLang="en-US" sz="2600" dirty="0"/>
              <a:t>Description of specific areas of research interest; examples of targeted research topics and/or and experimental approaches that are being sought to achieve the objectives.</a:t>
            </a:r>
          </a:p>
          <a:p>
            <a:r>
              <a:rPr lang="en-US" altLang="en-US" sz="2600" b="1" dirty="0"/>
              <a:t>Responsiveness statement: </a:t>
            </a:r>
            <a:r>
              <a:rPr lang="en-US" altLang="en-US" sz="2600" dirty="0"/>
              <a:t>Description of scientific areas pursued and/or those not pursued through the FOA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2947"/>
          </a:xfrm>
        </p:spPr>
        <p:txBody>
          <a:bodyPr/>
          <a:lstStyle/>
          <a:p>
            <a:pPr algn="ctr"/>
            <a:r>
              <a:rPr lang="en-US" altLang="en-US" sz="3600" dirty="0"/>
              <a:t>Part 2. Section II - Award Information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50556"/>
              </p:ext>
            </p:extLst>
          </p:nvPr>
        </p:nvGraphicFramePr>
        <p:xfrm>
          <a:off x="524345" y="851025"/>
          <a:ext cx="8121716" cy="5373867"/>
        </p:xfrm>
        <a:graphic>
          <a:graphicData uri="http://schemas.openxmlformats.org/drawingml/2006/table">
            <a:tbl>
              <a:tblPr firstRow="1" firstCol="1" bandRow="1"/>
              <a:tblGrid>
                <a:gridCol w="243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Funding Instrument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Grant: A support mechanism providing money, property, or both to an eligible entity to carry out an approved project or activity.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Application Types Allowed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x-none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New (Phase I, Fast-Track)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New (Phase II)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The OER Glossary and the SF424 (R&amp;R) SBIR/STTR Application Guide provide details on these application types.</a:t>
                      </a: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119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Clinical Trial?</a:t>
                      </a: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Not Allowed: Only accepting applications that do not propose clinical trials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Need help determining whether you are doing a clinical trial?</a:t>
                      </a: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01377"/>
                  </a:ext>
                </a:extLst>
              </a:tr>
              <a:tr h="1015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Funds Available and Anticipated Number of Awards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Neue"/>
                        </a:rPr>
                        <a:t>The number of awards is contingent upon NIH appropriations and the submission of a sufficient number of meritorious applications.</a:t>
                      </a:r>
                    </a:p>
                    <a:p>
                      <a:pPr algn="l"/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Neue"/>
                      </a:endParaRPr>
                    </a:p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Neue"/>
                        </a:rPr>
                        <a:t>NIA intends to commit $4 million in FY 2019 to fund up to 12 awards.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Award Budget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Budgets up to $225,000 total costs per year for Phase I and up to $750,000 total costs per year for Phase II may be requested with appropriate justification.</a:t>
                      </a: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Award Project Period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Neue"/>
                        </a:rPr>
                        <a:t>According to statutory guidelines, award periods normally may not exceed 6 months for Phase I and 2 years for Phase II. Applicants are encouraged to propose a project duration period that is reasonable and appropriate for completion of the research project.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61" marR="80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8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89193"/>
            <a:ext cx="9116966" cy="1066800"/>
          </a:xfrm>
        </p:spPr>
        <p:txBody>
          <a:bodyPr/>
          <a:lstStyle/>
          <a:p>
            <a:r>
              <a:rPr lang="en-US" altLang="en-US" sz="3800" dirty="0"/>
              <a:t>Part 2. Section III - Eligibility Information</a:t>
            </a:r>
            <a:br>
              <a:rPr lang="en-US" altLang="en-US" sz="3800" dirty="0">
                <a:effectLst/>
              </a:rPr>
            </a:br>
            <a:endParaRPr lang="en-US" altLang="en-US" sz="3800" dirty="0">
              <a:effectLst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498600"/>
            <a:ext cx="8534400" cy="432435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Eligible institutions</a:t>
            </a:r>
          </a:p>
          <a:p>
            <a:pPr lvl="1"/>
            <a:r>
              <a:rPr lang="en-US" altLang="en-US" sz="2800" dirty="0"/>
              <a:t>Application is submitted by institution</a:t>
            </a:r>
          </a:p>
          <a:p>
            <a:r>
              <a:rPr lang="en-US" altLang="en-US" sz="3200" dirty="0"/>
              <a:t>Eligible individuals</a:t>
            </a:r>
          </a:p>
          <a:p>
            <a:pPr lvl="1"/>
            <a:r>
              <a:rPr lang="en-US" altLang="en-US" sz="2800" dirty="0"/>
              <a:t>Only applicable for PD/PI</a:t>
            </a:r>
          </a:p>
          <a:p>
            <a:r>
              <a:rPr lang="en-US" altLang="en-US" sz="3200" dirty="0"/>
              <a:t>Number of applications</a:t>
            </a:r>
          </a:p>
          <a:p>
            <a:pPr marL="0" indent="0">
              <a:buNone/>
            </a:pPr>
            <a:endParaRPr lang="en-US" altLang="en-US" sz="3200" dirty="0"/>
          </a:p>
          <a:p>
            <a:endParaRPr lang="en-US" altLang="en-US" sz="3200" dirty="0"/>
          </a:p>
          <a:p>
            <a:endParaRPr lang="en-US" altLang="en-US" sz="3200" dirty="0"/>
          </a:p>
          <a:p>
            <a:pPr lvl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1020459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8" y="1173177"/>
            <a:ext cx="8646058" cy="4373563"/>
          </a:xfrm>
        </p:spPr>
        <p:txBody>
          <a:bodyPr>
            <a:normAutofit fontScale="85000" lnSpcReduction="10000"/>
          </a:bodyPr>
          <a:lstStyle/>
          <a:p>
            <a:pPr marL="109537" indent="0">
              <a:buNone/>
            </a:pPr>
            <a:r>
              <a:rPr lang="en-US" dirty="0"/>
              <a:t>Upon completion of this session, participants will be able to:</a:t>
            </a:r>
          </a:p>
          <a:p>
            <a:pPr marL="109537" indent="0">
              <a:buNone/>
            </a:pPr>
            <a:endParaRPr lang="en-US" sz="2200" dirty="0"/>
          </a:p>
          <a:p>
            <a:pPr marL="681037" indent="-571500"/>
            <a:r>
              <a:rPr lang="en-US" dirty="0"/>
              <a:t>Find funding opportunity announcements (FOAs) of interest </a:t>
            </a:r>
          </a:p>
          <a:p>
            <a:pPr marL="681037" indent="-571500"/>
            <a:endParaRPr lang="en-US" sz="2600" dirty="0"/>
          </a:p>
          <a:p>
            <a:pPr marL="681037" indent="-571500"/>
            <a:r>
              <a:rPr lang="en-US" dirty="0"/>
              <a:t>Navigate a FOA efficiently to identify all the elements required to submit a responsive, compliant, and complete application.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6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1066800"/>
          </a:xfrm>
        </p:spPr>
        <p:txBody>
          <a:bodyPr/>
          <a:lstStyle/>
          <a:p>
            <a:r>
              <a:rPr lang="en-US" altLang="en-US" sz="3300" dirty="0"/>
              <a:t>Part 2. Section IV</a:t>
            </a:r>
            <a:br>
              <a:rPr lang="en-US" altLang="en-US" sz="3300" dirty="0"/>
            </a:br>
            <a:r>
              <a:rPr lang="x-none" sz="3300" dirty="0"/>
              <a:t>Application </a:t>
            </a:r>
            <a:r>
              <a:rPr lang="en-US" sz="3300" dirty="0"/>
              <a:t>&amp;</a:t>
            </a:r>
            <a:r>
              <a:rPr lang="x-none" sz="3300" dirty="0"/>
              <a:t> Submission</a:t>
            </a:r>
            <a:r>
              <a:rPr lang="en-US" sz="3300" dirty="0"/>
              <a:t> </a:t>
            </a:r>
            <a:r>
              <a:rPr lang="x-none" sz="3300" dirty="0"/>
              <a:t>Information</a:t>
            </a:r>
            <a:br>
              <a:rPr lang="en-US" sz="3300" dirty="0"/>
            </a:br>
            <a:br>
              <a:rPr lang="en-US" altLang="en-US" sz="3300" dirty="0">
                <a:effectLst/>
              </a:rPr>
            </a:br>
            <a:endParaRPr lang="en-US" altLang="en-US" sz="3300" dirty="0">
              <a:effectLst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78322" y="1324055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/>
              <a:t>Letters of Intent</a:t>
            </a:r>
          </a:p>
          <a:p>
            <a:pPr lvl="1"/>
            <a:r>
              <a:rPr lang="en-US" altLang="en-US" sz="2600" dirty="0"/>
              <a:t>Requested in some FOAs to help plan the review</a:t>
            </a:r>
          </a:p>
          <a:p>
            <a:pPr lvl="1"/>
            <a:r>
              <a:rPr lang="en-US" altLang="en-US" sz="2600" dirty="0"/>
              <a:t>Although not required and not provided to reviewers, these are very helpful </a:t>
            </a:r>
          </a:p>
          <a:p>
            <a:endParaRPr lang="en-US" altLang="en-US" sz="2600" dirty="0"/>
          </a:p>
          <a:p>
            <a:endParaRPr lang="en-US" altLang="en-US" sz="2600" dirty="0"/>
          </a:p>
          <a:p>
            <a:endParaRPr lang="en-US" alt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Image of Part 2. Section IV&#10;Application and Submission Information&#10;Letter of Intent description ">
            <a:extLst>
              <a:ext uri="{FF2B5EF4-FFF2-40B4-BE49-F238E27FC236}">
                <a16:creationId xmlns:a16="http://schemas.microsoft.com/office/drawing/2014/main" id="{08032219-89D9-41DB-8FD1-148E3DAD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9" y="3429000"/>
            <a:ext cx="8832749" cy="239237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0513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0010" y="1421130"/>
            <a:ext cx="8251794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Instructions for Application Submission</a:t>
            </a:r>
          </a:p>
          <a:p>
            <a:pPr lvl="1"/>
            <a:r>
              <a:rPr lang="en-US" altLang="en-US" sz="2800" dirty="0"/>
              <a:t>Lists of all the forms available in the application package </a:t>
            </a:r>
          </a:p>
          <a:p>
            <a:pPr lvl="1"/>
            <a:r>
              <a:rPr lang="en-US" altLang="en-US" sz="2800" dirty="0"/>
              <a:t>Instructs applicant to follow instructions in the SF 424 (R&amp;R) Application Guide in addition to </a:t>
            </a:r>
            <a:r>
              <a:rPr lang="en-US" altLang="en-US" sz="2800" b="1" dirty="0"/>
              <a:t>FOA-specific instructions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1066800"/>
          </a:xfrm>
        </p:spPr>
        <p:txBody>
          <a:bodyPr/>
          <a:lstStyle/>
          <a:p>
            <a:r>
              <a:rPr lang="en-US" altLang="en-US" sz="3300" dirty="0"/>
              <a:t>Part 2. Section IV</a:t>
            </a:r>
            <a:br>
              <a:rPr lang="en-US" altLang="en-US" sz="3300" dirty="0"/>
            </a:br>
            <a:r>
              <a:rPr lang="x-none" sz="3300" dirty="0"/>
              <a:t>Application </a:t>
            </a:r>
            <a:r>
              <a:rPr lang="en-US" sz="3300" dirty="0"/>
              <a:t>&amp;</a:t>
            </a:r>
            <a:r>
              <a:rPr lang="x-none" sz="3300" dirty="0"/>
              <a:t> Submission</a:t>
            </a:r>
            <a:r>
              <a:rPr lang="en-US" sz="3300" dirty="0"/>
              <a:t> </a:t>
            </a:r>
            <a:r>
              <a:rPr lang="x-none" sz="3300" dirty="0"/>
              <a:t>Information</a:t>
            </a:r>
            <a:br>
              <a:rPr lang="en-US" sz="3300" dirty="0"/>
            </a:br>
            <a:br>
              <a:rPr lang="en-US" altLang="en-US" sz="3300" dirty="0">
                <a:effectLst/>
              </a:rPr>
            </a:br>
            <a:endParaRPr lang="en-US" altLang="en-US" sz="33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altLang="en-US" sz="3600" dirty="0"/>
              <a:t>Part 2. Section V.1 - </a:t>
            </a:r>
            <a:r>
              <a:rPr lang="en-US" sz="3600" dirty="0"/>
              <a:t>Application Review Information/Criteria</a:t>
            </a:r>
            <a:endParaRPr lang="en-US" altLang="en-US" sz="3600" dirty="0">
              <a:effectLst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1450" y="1484341"/>
            <a:ext cx="8519877" cy="326872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Review criteria</a:t>
            </a:r>
          </a:p>
          <a:p>
            <a:pPr lvl="1"/>
            <a:r>
              <a:rPr lang="en-US" altLang="en-US" sz="2400" dirty="0"/>
              <a:t>Standard review criteria used to </a:t>
            </a:r>
            <a:r>
              <a:rPr lang="en-US" sz="2400" dirty="0"/>
              <a:t>evaluate scientific and technical merit</a:t>
            </a:r>
            <a:endParaRPr lang="en-US" altLang="en-US" sz="2400" dirty="0"/>
          </a:p>
          <a:p>
            <a:pPr lvl="1"/>
            <a:r>
              <a:rPr lang="en-US" altLang="en-US" sz="2400" dirty="0"/>
              <a:t>Only PARs and RFAs may have non-standard review criteria</a:t>
            </a:r>
          </a:p>
          <a:p>
            <a:pPr lvl="1"/>
            <a:r>
              <a:rPr lang="en-US" altLang="en-US" sz="2400" dirty="0"/>
              <a:t>Each additional review question is explained to applicants earlier in the FOA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2. Section V.2 – Review and Selection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1"/>
            <a:ext cx="8251794" cy="363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The following will be considered in making funding decisions:</a:t>
            </a:r>
          </a:p>
          <a:p>
            <a:r>
              <a:rPr lang="en-US" sz="2700" dirty="0"/>
              <a:t>Scientific and technical merit of the proposed project as determined by scientific peer review.</a:t>
            </a:r>
          </a:p>
          <a:p>
            <a:r>
              <a:rPr lang="en-US" sz="2700" dirty="0"/>
              <a:t>Availability of funds.</a:t>
            </a:r>
          </a:p>
          <a:p>
            <a:r>
              <a:rPr lang="en-US" sz="2700" dirty="0"/>
              <a:t>Relevance of the proposed project to program priorities.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3600" dirty="0"/>
              <a:t>Part 2. </a:t>
            </a:r>
            <a:r>
              <a:rPr lang="x-none" sz="3600" dirty="0"/>
              <a:t>Section VI </a:t>
            </a:r>
            <a:br>
              <a:rPr lang="en-US" sz="3600" dirty="0"/>
            </a:br>
            <a:r>
              <a:rPr lang="x-none" sz="3600" dirty="0"/>
              <a:t>Award Administration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30" y="1310640"/>
            <a:ext cx="8251794" cy="4373563"/>
          </a:xfrm>
        </p:spPr>
        <p:txBody>
          <a:bodyPr>
            <a:normAutofit/>
          </a:bodyPr>
          <a:lstStyle/>
          <a:p>
            <a:r>
              <a:rPr lang="en-US" sz="3200" dirty="0"/>
              <a:t>Award Notices</a:t>
            </a:r>
          </a:p>
          <a:p>
            <a:pPr lvl="1"/>
            <a:r>
              <a:rPr lang="en-US" sz="2800" dirty="0"/>
              <a:t>FOA-specific provisions to be included in Notice of Award</a:t>
            </a:r>
          </a:p>
          <a:p>
            <a:r>
              <a:rPr lang="en-US" sz="3200" dirty="0"/>
              <a:t>Cooperative Agreement Terms and Conditions of Award (only for U activity codes)</a:t>
            </a:r>
          </a:p>
          <a:p>
            <a:r>
              <a:rPr lang="en-US" sz="3200" dirty="0"/>
              <a:t>Reporting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r>
              <a:rPr lang="en-US" dirty="0"/>
              <a:t>Part 2. </a:t>
            </a:r>
            <a:r>
              <a:rPr lang="x-none" dirty="0"/>
              <a:t>Section VII</a:t>
            </a:r>
            <a:r>
              <a:rPr lang="en-US" dirty="0"/>
              <a:t> - Agency</a:t>
            </a:r>
            <a:r>
              <a:rPr lang="x-none" dirty="0"/>
              <a:t>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75"/>
            <a:ext cx="8251794" cy="4373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Application Submission Contacts</a:t>
            </a:r>
          </a:p>
          <a:p>
            <a:pPr lvl="1"/>
            <a:r>
              <a:rPr lang="en-US" dirty="0"/>
              <a:t>Grants.gov Customer Support: Grants.gov registration and submission, downloading forms </a:t>
            </a:r>
          </a:p>
          <a:p>
            <a:pPr lvl="1"/>
            <a:r>
              <a:rPr lang="en-US" dirty="0"/>
              <a:t>GrantsInfo: Application instructions and process, finding NIH grant resources</a:t>
            </a:r>
          </a:p>
          <a:p>
            <a:pPr lvl="1"/>
            <a:r>
              <a:rPr lang="en-US" dirty="0"/>
              <a:t>eRA Service Desk: eRA Commons registration, submitting and tracking an application, documenting system problems that threaten submission by the due date</a:t>
            </a:r>
          </a:p>
          <a:p>
            <a:pPr lvl="1"/>
            <a:r>
              <a:rPr lang="en-US" dirty="0"/>
              <a:t>SBA Company Registry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r>
              <a:rPr lang="en-US" dirty="0"/>
              <a:t>Part 2. </a:t>
            </a:r>
            <a:r>
              <a:rPr lang="x-none" dirty="0"/>
              <a:t>Section VII</a:t>
            </a:r>
            <a:r>
              <a:rPr lang="en-US" dirty="0"/>
              <a:t> - </a:t>
            </a:r>
            <a:r>
              <a:rPr lang="x-none" dirty="0"/>
              <a:t>Agency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FOA-specific contacts</a:t>
            </a:r>
          </a:p>
          <a:p>
            <a:pPr lvl="1"/>
            <a:r>
              <a:rPr lang="en-US" dirty="0"/>
              <a:t>Scientific/Research</a:t>
            </a:r>
          </a:p>
          <a:p>
            <a:pPr lvl="1"/>
            <a:r>
              <a:rPr lang="en-US" dirty="0"/>
              <a:t>Peer Review</a:t>
            </a:r>
          </a:p>
          <a:p>
            <a:pPr lvl="1"/>
            <a:r>
              <a:rPr lang="en-US" dirty="0"/>
              <a:t>Financial/Grants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2F2D0-E9F8-4E83-9108-F8B27B9C3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94" y="1148282"/>
            <a:ext cx="3704375" cy="3711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DCCF77-8663-4231-B471-77C31946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93" y="197665"/>
            <a:ext cx="5143751" cy="1066800"/>
          </a:xfrm>
        </p:spPr>
        <p:txBody>
          <a:bodyPr/>
          <a:lstStyle/>
          <a:p>
            <a:r>
              <a:rPr lang="en-US" dirty="0"/>
              <a:t>Pop Quiz – Ready?</a:t>
            </a:r>
          </a:p>
        </p:txBody>
      </p:sp>
    </p:spTree>
    <p:extLst>
      <p:ext uri="{BB962C8B-B14F-4D97-AF65-F5344CB8AC3E}">
        <p14:creationId xmlns:p14="http://schemas.microsoft.com/office/powerpoint/2010/main" val="73897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B06C2-3632-47C0-ACBB-F2F3091EB9E5}"/>
              </a:ext>
            </a:extLst>
          </p:cNvPr>
          <p:cNvSpPr txBox="1">
            <a:spLocks/>
          </p:cNvSpPr>
          <p:nvPr/>
        </p:nvSpPr>
        <p:spPr>
          <a:xfrm>
            <a:off x="99588" y="514542"/>
            <a:ext cx="9017378" cy="4093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Which of these is not a type of FOA?</a:t>
            </a:r>
          </a:p>
          <a:p>
            <a:endParaRPr lang="en-US" dirty="0"/>
          </a:p>
          <a:p>
            <a:pPr marL="742950" indent="-742950">
              <a:buAutoNum type="alphaLcPeriod"/>
            </a:pPr>
            <a:r>
              <a:rPr lang="en-US" dirty="0"/>
              <a:t>Request for Applications (RFA)</a:t>
            </a:r>
          </a:p>
          <a:p>
            <a:pPr marL="742950" indent="-742950">
              <a:buAutoNum type="alphaLcPeriod"/>
            </a:pPr>
            <a:r>
              <a:rPr lang="en-US" dirty="0"/>
              <a:t>Program Announcement (PA)</a:t>
            </a:r>
          </a:p>
          <a:p>
            <a:pPr marL="742950" indent="-742950">
              <a:buAutoNum type="alphaLcPeriod"/>
            </a:pPr>
            <a:r>
              <a:rPr lang="en-US" dirty="0"/>
              <a:t>Statement of Work</a:t>
            </a:r>
          </a:p>
          <a:p>
            <a:pPr marL="742950" indent="-742950">
              <a:buAutoNum type="alphaLcPeriod"/>
            </a:pPr>
            <a:r>
              <a:rPr lang="en-US" dirty="0"/>
              <a:t>Parent Announcement</a:t>
            </a:r>
          </a:p>
          <a:p>
            <a:pPr marL="742950" indent="-7429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B06C2-3632-47C0-ACBB-F2F3091EB9E5}"/>
              </a:ext>
            </a:extLst>
          </p:cNvPr>
          <p:cNvSpPr txBox="1">
            <a:spLocks/>
          </p:cNvSpPr>
          <p:nvPr/>
        </p:nvSpPr>
        <p:spPr>
          <a:xfrm>
            <a:off x="99588" y="514542"/>
            <a:ext cx="9017378" cy="5198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_____ website provides information on grant funding opportunities available at NIH?</a:t>
            </a:r>
          </a:p>
          <a:p>
            <a:endParaRPr lang="en-US" sz="3600" dirty="0"/>
          </a:p>
          <a:p>
            <a:pPr marL="742950" indent="-742950">
              <a:buAutoNum type="alphaLcPeriod"/>
            </a:pPr>
            <a:r>
              <a:rPr lang="en-US" sz="3600" dirty="0"/>
              <a:t>Grants.gov</a:t>
            </a:r>
          </a:p>
          <a:p>
            <a:pPr marL="742950" indent="-742950">
              <a:buAutoNum type="alphaLcPeriod"/>
            </a:pPr>
            <a:r>
              <a:rPr lang="en-US" sz="3600" dirty="0"/>
              <a:t>NIH Guide to Grants and Contracts</a:t>
            </a:r>
          </a:p>
          <a:p>
            <a:pPr marL="742950" indent="-742950">
              <a:buAutoNum type="alphaLcPeriod"/>
            </a:pPr>
            <a:r>
              <a:rPr lang="en-US" sz="3600" dirty="0"/>
              <a:t>Table of Contents (TOC) </a:t>
            </a:r>
          </a:p>
          <a:p>
            <a:pPr marL="742950" indent="-742950">
              <a:buAutoNum type="alphaLcPeriod"/>
            </a:pPr>
            <a:r>
              <a:rPr lang="en-US" sz="3600" dirty="0"/>
              <a:t>All of the above</a:t>
            </a:r>
          </a:p>
          <a:p>
            <a:pPr marL="742950" indent="-742950">
              <a:buAutoNum type="alphaLcPeriod"/>
            </a:pPr>
            <a:r>
              <a:rPr lang="en-US" sz="3600" dirty="0"/>
              <a:t>Only A and C</a:t>
            </a:r>
          </a:p>
        </p:txBody>
      </p:sp>
    </p:spTree>
    <p:extLst>
      <p:ext uri="{BB962C8B-B14F-4D97-AF65-F5344CB8AC3E}">
        <p14:creationId xmlns:p14="http://schemas.microsoft.com/office/powerpoint/2010/main" val="268996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288"/>
            <a:ext cx="4712329" cy="3453409"/>
          </a:xfrm>
        </p:spPr>
        <p:txBody>
          <a:bodyPr/>
          <a:lstStyle/>
          <a:p>
            <a:pPr algn="ctr"/>
            <a:r>
              <a:rPr lang="en-US" dirty="0"/>
              <a:t>Fundamentals of </a:t>
            </a:r>
            <a:r>
              <a:rPr lang="en-US" b="1" dirty="0"/>
              <a:t>Funding Opportunity Announcements (FOAs)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40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B06C2-3632-47C0-ACBB-F2F3091EB9E5}"/>
              </a:ext>
            </a:extLst>
          </p:cNvPr>
          <p:cNvSpPr txBox="1">
            <a:spLocks/>
          </p:cNvSpPr>
          <p:nvPr/>
        </p:nvSpPr>
        <p:spPr>
          <a:xfrm>
            <a:off x="99588" y="514542"/>
            <a:ext cx="9017378" cy="5198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 which section of the FOA are the budget and other form page instructions found?</a:t>
            </a:r>
          </a:p>
          <a:p>
            <a:endParaRPr lang="en-US" sz="3600" dirty="0"/>
          </a:p>
          <a:p>
            <a:pPr marL="742950" indent="-742950">
              <a:buAutoNum type="alphaLcPeriod"/>
            </a:pPr>
            <a:r>
              <a:rPr lang="en-US" sz="3600" dirty="0"/>
              <a:t>Part 1 – Overview</a:t>
            </a:r>
          </a:p>
          <a:p>
            <a:pPr marL="742950" indent="-742950">
              <a:buAutoNum type="alphaLcPeriod"/>
            </a:pPr>
            <a:r>
              <a:rPr lang="en-US" sz="3600" dirty="0"/>
              <a:t>Part 2. Section II (Award Info.)</a:t>
            </a:r>
          </a:p>
          <a:p>
            <a:pPr marL="742950" indent="-742950">
              <a:buAutoNum type="alphaLcPeriod"/>
            </a:pPr>
            <a:r>
              <a:rPr lang="en-US" sz="3600" dirty="0"/>
              <a:t>Part 2. Section IV (Application and Submission Info.)</a:t>
            </a:r>
          </a:p>
          <a:p>
            <a:pPr marL="742950" indent="-742950">
              <a:buAutoNum type="alphaLcPeriod"/>
            </a:pPr>
            <a:r>
              <a:rPr lang="en-US" sz="3600" dirty="0"/>
              <a:t>Part 2. Section V (Review Info.)</a:t>
            </a:r>
          </a:p>
          <a:p>
            <a:pPr marL="742950" indent="-742950">
              <a:buAutoNum type="alphaL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489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B06C2-3632-47C0-ACBB-F2F3091EB9E5}"/>
              </a:ext>
            </a:extLst>
          </p:cNvPr>
          <p:cNvSpPr txBox="1">
            <a:spLocks/>
          </p:cNvSpPr>
          <p:nvPr/>
        </p:nvSpPr>
        <p:spPr>
          <a:xfrm>
            <a:off x="99588" y="514542"/>
            <a:ext cx="9017378" cy="5198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Can a RFA specify scientific areas that would cause an application to be withdrawn and not proceed to peer review?</a:t>
            </a:r>
          </a:p>
          <a:p>
            <a:endParaRPr lang="en-US" sz="3600" dirty="0"/>
          </a:p>
          <a:p>
            <a:pPr marL="742950" indent="-742950">
              <a:buAutoNum type="alphaLcPeriod"/>
            </a:pPr>
            <a:r>
              <a:rPr lang="en-US" sz="3600" dirty="0"/>
              <a:t>Yes</a:t>
            </a:r>
          </a:p>
          <a:p>
            <a:pPr marL="742950" indent="-742950">
              <a:buAutoNum type="alphaLcPeriod"/>
            </a:pPr>
            <a:r>
              <a:rPr lang="en-US" sz="3600" dirty="0"/>
              <a:t>No</a:t>
            </a:r>
          </a:p>
          <a:p>
            <a:pPr marL="742950" indent="-742950">
              <a:buAutoNum type="alphaLcPeriod"/>
            </a:pPr>
            <a:r>
              <a:rPr lang="en-US" sz="3600" dirty="0"/>
              <a:t>Let me check with my neighbor </a:t>
            </a:r>
            <a:r>
              <a:rPr lang="en-US" sz="3600" dirty="0">
                <a:sym typeface="Wingdings" panose="05000000000000000000" pitchFamily="2" charset="2"/>
              </a:rPr>
              <a:t>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316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DCCF77-8663-4231-B471-77C31946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1" y="2651154"/>
            <a:ext cx="5143751" cy="10668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2356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320"/>
            <a:ext cx="8189650" cy="852217"/>
          </a:xfrm>
        </p:spPr>
        <p:txBody>
          <a:bodyPr/>
          <a:lstStyle/>
          <a:p>
            <a:r>
              <a:rPr lang="en-US" sz="3600" dirty="0"/>
              <a:t>What is a FOA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42" y="1457768"/>
            <a:ext cx="7382179" cy="4526567"/>
          </a:xfrm>
        </p:spPr>
        <p:txBody>
          <a:bodyPr>
            <a:noAutofit/>
          </a:bodyPr>
          <a:lstStyle/>
          <a:p>
            <a:r>
              <a:rPr lang="en-US" sz="2200" dirty="0"/>
              <a:t>A publicly available document by which a Federal Agency (such as NIH) makes known its plans to award grants or cooperative agreements</a:t>
            </a:r>
          </a:p>
          <a:p>
            <a:endParaRPr lang="en-US" sz="1200" dirty="0"/>
          </a:p>
          <a:p>
            <a:r>
              <a:rPr lang="en-US" sz="2200" dirty="0"/>
              <a:t>A FOA contains information on key dates, individual and organizational eligibility, application and submission requirements, scientific area(s), review criteria, award administration, and agency point-of-contact information. </a:t>
            </a:r>
          </a:p>
          <a:p>
            <a:endParaRPr lang="en-US" sz="1200" dirty="0"/>
          </a:p>
          <a:p>
            <a:r>
              <a:rPr lang="en-US" sz="2200" dirty="0"/>
              <a:t>Organization and content of FOA is defined by the Office of Management and Budget (OMB)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677"/>
            <a:ext cx="8189650" cy="852217"/>
          </a:xfrm>
        </p:spPr>
        <p:txBody>
          <a:bodyPr/>
          <a:lstStyle/>
          <a:p>
            <a:r>
              <a:rPr lang="en-US" sz="3600" dirty="0"/>
              <a:t>What type of FOAs are available?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1CA97-0981-4208-9C98-801BD6358ADA}"/>
              </a:ext>
            </a:extLst>
          </p:cNvPr>
          <p:cNvSpPr/>
          <p:nvPr/>
        </p:nvSpPr>
        <p:spPr>
          <a:xfrm>
            <a:off x="615630" y="1248781"/>
            <a:ext cx="72608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5666A"/>
                </a:solidFill>
              </a:rPr>
              <a:t>Parent Announcements </a:t>
            </a:r>
            <a:r>
              <a:rPr lang="en-US" sz="2000" dirty="0">
                <a:solidFill>
                  <a:srgbClr val="65666A"/>
                </a:solidFill>
              </a:rPr>
              <a:t>– Trans-NIH; broad FOAs for investigator-initiated research for a specific activity code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5666A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5666A"/>
                </a:solidFill>
              </a:rPr>
              <a:t>Program Announcements (PAs) </a:t>
            </a:r>
            <a:r>
              <a:rPr lang="en-US" sz="2000" dirty="0">
                <a:solidFill>
                  <a:srgbClr val="65666A"/>
                </a:solidFill>
              </a:rPr>
              <a:t>– One or more NIH ICs; highlight areas of scientific interest; </a:t>
            </a:r>
            <a:r>
              <a:rPr lang="en-US" sz="2000" i="1" dirty="0">
                <a:solidFill>
                  <a:srgbClr val="65666A"/>
                </a:solidFill>
              </a:rPr>
              <a:t>transitioning to NOSIs and Parent Announcements</a:t>
            </a:r>
            <a:r>
              <a:rPr lang="en-US" sz="2000" dirty="0">
                <a:solidFill>
                  <a:srgbClr val="65666A"/>
                </a:solidFill>
              </a:rPr>
              <a:t> – expect gains in efficiency and focus on science. Subtypes: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5666A"/>
                </a:solidFill>
              </a:rPr>
              <a:t>PAS</a:t>
            </a:r>
            <a:r>
              <a:rPr lang="en-US" sz="2000" dirty="0">
                <a:solidFill>
                  <a:srgbClr val="65666A"/>
                </a:solidFill>
              </a:rPr>
              <a:t> (with set-aside funds)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5666A"/>
                </a:solidFill>
              </a:rPr>
              <a:t>PAR</a:t>
            </a:r>
            <a:r>
              <a:rPr lang="en-US" sz="2000" dirty="0">
                <a:solidFill>
                  <a:srgbClr val="65666A"/>
                </a:solidFill>
              </a:rPr>
              <a:t> (with special receipt, referral, and/or review considerations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5666A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5666A"/>
                </a:solidFill>
              </a:rPr>
              <a:t>Requests for Applications (RFAs)</a:t>
            </a:r>
            <a:r>
              <a:rPr lang="en-US" sz="2000" dirty="0">
                <a:solidFill>
                  <a:srgbClr val="65666A"/>
                </a:solidFill>
              </a:rPr>
              <a:t>– One or more NIH ICs; highlight well-defined area of science</a:t>
            </a:r>
          </a:p>
        </p:txBody>
      </p:sp>
    </p:spTree>
    <p:extLst>
      <p:ext uri="{BB962C8B-B14F-4D97-AF65-F5344CB8AC3E}">
        <p14:creationId xmlns:p14="http://schemas.microsoft.com/office/powerpoint/2010/main" val="41957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 descr="For more information on FOAs, please visit: https://grants.nih.gov/grants/how-to-apply-application-guide/prepare-to-apply-and-register/understand-funding-opportunities.htm &#10;">
            <a:extLst>
              <a:ext uri="{FF2B5EF4-FFF2-40B4-BE49-F238E27FC236}">
                <a16:creationId xmlns:a16="http://schemas.microsoft.com/office/drawing/2014/main" id="{4777E4D7-BCEC-496A-858A-35F66181A0F9}"/>
              </a:ext>
            </a:extLst>
          </p:cNvPr>
          <p:cNvSpPr/>
          <p:nvPr/>
        </p:nvSpPr>
        <p:spPr>
          <a:xfrm>
            <a:off x="371195" y="383335"/>
            <a:ext cx="855630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60" dirty="0">
                <a:solidFill>
                  <a:srgbClr val="20558A"/>
                </a:solidFill>
                <a:ea typeface="+mj-ea"/>
                <a:cs typeface="+mj-cs"/>
              </a:rPr>
              <a:t>For more information on FOAs, please visit: </a:t>
            </a:r>
            <a:r>
              <a:rPr lang="en-US" sz="2200" b="1" spc="-60" dirty="0">
                <a:solidFill>
                  <a:srgbClr val="20558A"/>
                </a:solidFill>
                <a:ea typeface="+mj-ea"/>
                <a:cs typeface="+mj-cs"/>
                <a:hlinkClick r:id="rId2"/>
              </a:rPr>
              <a:t>https://grants.nih.gov/grants/how-to-apply-application-guide/prepare-to-apply-and-register/understand-funding-opportunities.htm</a:t>
            </a:r>
            <a:r>
              <a:rPr lang="en-US" sz="2200" b="1" spc="-60" dirty="0">
                <a:solidFill>
                  <a:srgbClr val="20558A"/>
                </a:solidFill>
                <a:ea typeface="+mj-ea"/>
                <a:cs typeface="+mj-cs"/>
              </a:rPr>
              <a:t> </a:t>
            </a:r>
            <a:endParaRPr lang="en-US" sz="2200" dirty="0"/>
          </a:p>
        </p:txBody>
      </p:sp>
      <p:pic>
        <p:nvPicPr>
          <p:cNvPr id="3" name="Picture 2" descr="Image of grants.nih.gov website and webpage: Understand Funding Opportunities&#10;&#10;For more information on FOAs, please visit: https://grants.nih.gov/grants/how-to-apply-application-guide/prepare-to-apply-and-register/understand-funding-opportunities.htm &#10;">
            <a:extLst>
              <a:ext uri="{FF2B5EF4-FFF2-40B4-BE49-F238E27FC236}">
                <a16:creationId xmlns:a16="http://schemas.microsoft.com/office/drawing/2014/main" id="{3EC4E183-7401-4AA0-A4F2-8D6995A85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/>
          <a:stretch/>
        </p:blipFill>
        <p:spPr>
          <a:xfrm>
            <a:off x="371195" y="2064541"/>
            <a:ext cx="8117231" cy="41038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30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76" y="1637910"/>
            <a:ext cx="6147417" cy="2137387"/>
          </a:xfrm>
        </p:spPr>
        <p:txBody>
          <a:bodyPr/>
          <a:lstStyle/>
          <a:p>
            <a:pPr algn="ctr"/>
            <a:r>
              <a:rPr lang="en-US" b="1" dirty="0"/>
              <a:t>Finding </a:t>
            </a:r>
            <a:br>
              <a:rPr lang="en-US" b="1" dirty="0"/>
            </a:br>
            <a:r>
              <a:rPr lang="en-US" b="1" dirty="0"/>
              <a:t>Funding Opportunity Announcements (FOAs)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6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727"/>
            <a:ext cx="8189650" cy="852217"/>
          </a:xfrm>
        </p:spPr>
        <p:txBody>
          <a:bodyPr/>
          <a:lstStyle/>
          <a:p>
            <a:r>
              <a:rPr lang="en-US" sz="3600" dirty="0"/>
              <a:t>Where are FOAs Published?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1CA97-0981-4208-9C98-801BD6358ADA}"/>
              </a:ext>
            </a:extLst>
          </p:cNvPr>
          <p:cNvSpPr/>
          <p:nvPr/>
        </p:nvSpPr>
        <p:spPr>
          <a:xfrm>
            <a:off x="688057" y="1348367"/>
            <a:ext cx="7804094" cy="425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Grants.gov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 the central location for all grants-based funding opportunities for the U.S. Government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NIH Guide to Grants and Contracts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 NIH's official publication of notices of grant policies, guidelines and funding opportunity announcements (FOAs)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Table of Contents (TOC)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 a weekly NIH publication of all notices of grant policies, guidelines and funding opportunity announcements (FOAs) published during that week.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Join the TOC email list serv for weekly updates.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65666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Links to FOAs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can be found on NIH Institute or Center (IC) websites and Notices of Special Interests (NOSI)</a:t>
            </a:r>
          </a:p>
        </p:txBody>
      </p:sp>
    </p:spTree>
    <p:extLst>
      <p:ext uri="{BB962C8B-B14F-4D97-AF65-F5344CB8AC3E}">
        <p14:creationId xmlns:p14="http://schemas.microsoft.com/office/powerpoint/2010/main" val="56528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81" y="71241"/>
            <a:ext cx="8918933" cy="653040"/>
          </a:xfrm>
        </p:spPr>
        <p:txBody>
          <a:bodyPr/>
          <a:lstStyle/>
          <a:p>
            <a:pPr algn="ctr"/>
            <a:r>
              <a:rPr lang="en-US" sz="3600" dirty="0"/>
              <a:t>Websites for Finding FOAs of Interest</a:t>
            </a:r>
          </a:p>
        </p:txBody>
      </p:sp>
      <p:graphicFrame>
        <p:nvGraphicFramePr>
          <p:cNvPr id="5" name="Content Placeholder 4" descr="Graphic providing websites for finding FOAs of Interest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09610"/>
              </p:ext>
            </p:extLst>
          </p:nvPr>
        </p:nvGraphicFramePr>
        <p:xfrm>
          <a:off x="17600" y="660904"/>
          <a:ext cx="9032615" cy="579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4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logoabstract">
  <a:themeElements>
    <a:clrScheme name="NIH COLORS">
      <a:dk1>
        <a:sysClr val="windowText" lastClr="000000"/>
      </a:dk1>
      <a:lt1>
        <a:sysClr val="window" lastClr="FFFFFF"/>
      </a:lt1>
      <a:dk2>
        <a:srgbClr val="20558A"/>
      </a:dk2>
      <a:lt2>
        <a:srgbClr val="EEECE1"/>
      </a:lt2>
      <a:accent1>
        <a:srgbClr val="20558A"/>
      </a:accent1>
      <a:accent2>
        <a:srgbClr val="719500"/>
      </a:accent2>
      <a:accent3>
        <a:srgbClr val="5F9BAF"/>
      </a:accent3>
      <a:accent4>
        <a:srgbClr val="C0143C"/>
      </a:accent4>
      <a:accent5>
        <a:srgbClr val="4BACC6"/>
      </a:accent5>
      <a:accent6>
        <a:srgbClr val="E57200"/>
      </a:accent6>
      <a:hlink>
        <a:srgbClr val="5F9BAF"/>
      </a:hlink>
      <a:folHlink>
        <a:srgbClr val="6C3A77"/>
      </a:folHlink>
    </a:clrScheme>
    <a:fontScheme name="Helvetica Heading and Bod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A27B531BA3549867E3D6FCD8DF0B7" ma:contentTypeVersion="0" ma:contentTypeDescription="Create a new document." ma:contentTypeScope="" ma:versionID="1b4551452d1a97389ab75c0645f5b8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07b1408a1ba96a5d2af3ac8b8c2c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FD0BD-1EBB-4C8D-BA4B-4C9FE71E8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7A547E-E120-4523-9CB4-B021C7C8EA5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7707BE-5E09-4C54-93F8-4C1BC3A45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Presentationlogoabstract.potx</Template>
  <TotalTime>4799</TotalTime>
  <Words>1729</Words>
  <Application>Microsoft Office PowerPoint</Application>
  <PresentationFormat>On-screen Show (4:3)</PresentationFormat>
  <Paragraphs>254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Helvetica</vt:lpstr>
      <vt:lpstr>Helvetica Neue</vt:lpstr>
      <vt:lpstr>Times New Roman</vt:lpstr>
      <vt:lpstr>Verdana</vt:lpstr>
      <vt:lpstr>Presentationlogoabstract</vt:lpstr>
      <vt:lpstr>without arrows</vt:lpstr>
      <vt:lpstr>Finding and Understanding Funding Opportunity Announcements</vt:lpstr>
      <vt:lpstr>Learning Objectives</vt:lpstr>
      <vt:lpstr>Fundamentals of Funding Opportunity Announcements (FOAs)</vt:lpstr>
      <vt:lpstr>What is a FOA ?</vt:lpstr>
      <vt:lpstr>What type of FOAs are available?</vt:lpstr>
      <vt:lpstr>PowerPoint Presentation</vt:lpstr>
      <vt:lpstr>Finding  Funding Opportunity Announcements (FOAs)</vt:lpstr>
      <vt:lpstr>Where are FOAs Published?</vt:lpstr>
      <vt:lpstr>Websites for Finding FOAs of Interest</vt:lpstr>
      <vt:lpstr>Grants.gov https://www.grants.gov</vt:lpstr>
      <vt:lpstr>Navigating  Funding Opportunity Announcements (FOAs)</vt:lpstr>
      <vt:lpstr>FOA Table of Contents</vt:lpstr>
      <vt:lpstr>Common Key Items to Consider</vt:lpstr>
      <vt:lpstr>FOAs will state Clinical Trial options</vt:lpstr>
      <vt:lpstr>Part 1. Overview Information</vt:lpstr>
      <vt:lpstr>Part 1. Overview Information</vt:lpstr>
      <vt:lpstr>Part 2. Section I Funding Opportunity Description </vt:lpstr>
      <vt:lpstr>Part 2. Section II - Award Information</vt:lpstr>
      <vt:lpstr>Part 2. Section III - Eligibility Information </vt:lpstr>
      <vt:lpstr>Part 2. Section IV Application &amp; Submission Information  </vt:lpstr>
      <vt:lpstr>Part 2. Section IV Application &amp; Submission Information  </vt:lpstr>
      <vt:lpstr>Part 2. Section V.1 - Application Review Information/Criteria</vt:lpstr>
      <vt:lpstr>Part 2. Section V.2 – Review and Selection Process</vt:lpstr>
      <vt:lpstr>Part 2. Section VI  Award Administration Information</vt:lpstr>
      <vt:lpstr>Part 2. Section VII - Agency Contacts</vt:lpstr>
      <vt:lpstr>Part 2. Section VII - Agency Contacts</vt:lpstr>
      <vt:lpstr>Pop Quiz – Ready?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 point slide deck of suggested slide formats for effective trainings</dc:title>
  <dc:creator>Microsoft Office User</dc:creator>
  <cp:lastModifiedBy>Crawford, Yancey</cp:lastModifiedBy>
  <cp:revision>142</cp:revision>
  <dcterms:created xsi:type="dcterms:W3CDTF">2014-08-13T14:21:05Z</dcterms:created>
  <dcterms:modified xsi:type="dcterms:W3CDTF">2019-06-10T19:20:40Z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0x010100A68A27B531BA3549867E3D6FCD8DF0B7</vt:lpwstr>
  </property>
</Properties>
</file>