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3" r:id="rId4"/>
    <p:sldMasterId id="2147485426" r:id="rId5"/>
    <p:sldMasterId id="2147485451" r:id="rId6"/>
  </p:sldMasterIdLst>
  <p:notesMasterIdLst>
    <p:notesMasterId r:id="rId53"/>
  </p:notesMasterIdLst>
  <p:handoutMasterIdLst>
    <p:handoutMasterId r:id="rId54"/>
  </p:handoutMasterIdLst>
  <p:sldIdLst>
    <p:sldId id="1228" r:id="rId7"/>
    <p:sldId id="1229" r:id="rId8"/>
    <p:sldId id="256" r:id="rId9"/>
    <p:sldId id="998" r:id="rId10"/>
    <p:sldId id="977" r:id="rId11"/>
    <p:sldId id="1231" r:id="rId12"/>
    <p:sldId id="460" r:id="rId13"/>
    <p:sldId id="1232" r:id="rId14"/>
    <p:sldId id="1233" r:id="rId15"/>
    <p:sldId id="1234" r:id="rId16"/>
    <p:sldId id="1235" r:id="rId17"/>
    <p:sldId id="1236" r:id="rId18"/>
    <p:sldId id="1237" r:id="rId19"/>
    <p:sldId id="1239" r:id="rId20"/>
    <p:sldId id="1243" r:id="rId21"/>
    <p:sldId id="1242" r:id="rId22"/>
    <p:sldId id="308" r:id="rId23"/>
    <p:sldId id="447" r:id="rId24"/>
    <p:sldId id="267" r:id="rId25"/>
    <p:sldId id="351" r:id="rId26"/>
    <p:sldId id="372" r:id="rId27"/>
    <p:sldId id="439" r:id="rId28"/>
    <p:sldId id="418" r:id="rId29"/>
    <p:sldId id="408" r:id="rId30"/>
    <p:sldId id="1244" r:id="rId31"/>
    <p:sldId id="409" r:id="rId32"/>
    <p:sldId id="410" r:id="rId33"/>
    <p:sldId id="411" r:id="rId34"/>
    <p:sldId id="412" r:id="rId35"/>
    <p:sldId id="413" r:id="rId36"/>
    <p:sldId id="414" r:id="rId37"/>
    <p:sldId id="400" r:id="rId38"/>
    <p:sldId id="383" r:id="rId39"/>
    <p:sldId id="376" r:id="rId40"/>
    <p:sldId id="384" r:id="rId41"/>
    <p:sldId id="441" r:id="rId42"/>
    <p:sldId id="401" r:id="rId43"/>
    <p:sldId id="445" r:id="rId44"/>
    <p:sldId id="446" r:id="rId45"/>
    <p:sldId id="444" r:id="rId46"/>
    <p:sldId id="453" r:id="rId47"/>
    <p:sldId id="452" r:id="rId48"/>
    <p:sldId id="450" r:id="rId49"/>
    <p:sldId id="451" r:id="rId50"/>
    <p:sldId id="415" r:id="rId51"/>
    <p:sldId id="1238" r:id="rId52"/>
  </p:sldIdLst>
  <p:sldSz cx="9144000" cy="6858000" type="screen4x3"/>
  <p:notesSz cx="6950075" cy="9236075"/>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521415D9-36F7-43E2-AB2F-B90AF26B5E84}">
      <p14:sectionLst xmlns:p14="http://schemas.microsoft.com/office/powerpoint/2010/main">
        <p14:section name="NIH Biosketch" id="{B46405F9-6ACC-0443-8861-964D9F8A71D7}">
          <p14:sldIdLst>
            <p14:sldId id="1228"/>
            <p14:sldId id="1229"/>
            <p14:sldId id="256"/>
            <p14:sldId id="998"/>
            <p14:sldId id="977"/>
            <p14:sldId id="1231"/>
            <p14:sldId id="460"/>
            <p14:sldId id="1232"/>
            <p14:sldId id="1233"/>
            <p14:sldId id="1234"/>
            <p14:sldId id="1235"/>
            <p14:sldId id="1236"/>
            <p14:sldId id="1237"/>
            <p14:sldId id="1239"/>
            <p14:sldId id="1243"/>
            <p14:sldId id="1242"/>
          </p14:sldIdLst>
        </p14:section>
        <p14:section name="SciENcv" id="{C50572AB-2A61-EF45-805E-F0FE11FF6142}">
          <p14:sldIdLst>
            <p14:sldId id="308"/>
            <p14:sldId id="447"/>
            <p14:sldId id="267"/>
            <p14:sldId id="351"/>
            <p14:sldId id="372"/>
            <p14:sldId id="439"/>
            <p14:sldId id="418"/>
            <p14:sldId id="408"/>
            <p14:sldId id="1244"/>
            <p14:sldId id="409"/>
            <p14:sldId id="410"/>
            <p14:sldId id="411"/>
            <p14:sldId id="412"/>
            <p14:sldId id="413"/>
            <p14:sldId id="414"/>
            <p14:sldId id="400"/>
            <p14:sldId id="383"/>
            <p14:sldId id="376"/>
            <p14:sldId id="384"/>
            <p14:sldId id="441"/>
            <p14:sldId id="401"/>
            <p14:sldId id="445"/>
            <p14:sldId id="446"/>
            <p14:sldId id="444"/>
            <p14:sldId id="453"/>
            <p14:sldId id="452"/>
            <p14:sldId id="450"/>
            <p14:sldId id="451"/>
            <p14:sldId id="415"/>
          </p14:sldIdLst>
        </p14:section>
        <p14:section name="Backup slides" id="{FAE0C13A-1893-9741-9673-4FB9A2E5E8F9}">
          <p14:sldIdLst>
            <p14:sldId id="123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8">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558A"/>
    <a:srgbClr val="008000"/>
    <a:srgbClr val="4F81BD"/>
    <a:srgbClr val="0033CC"/>
    <a:srgbClr val="5F5F5F"/>
    <a:srgbClr val="CCFFCC"/>
    <a:srgbClr val="33CCFF"/>
    <a:srgbClr val="00CCFF"/>
    <a:srgbClr val="336699"/>
    <a:srgbClr val="0027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98" autoAdjust="0"/>
    <p:restoredTop sz="92214" autoAdjust="0"/>
  </p:normalViewPr>
  <p:slideViewPr>
    <p:cSldViewPr>
      <p:cViewPr varScale="1">
        <p:scale>
          <a:sx n="76" d="100"/>
          <a:sy n="76" d="100"/>
        </p:scale>
        <p:origin x="1373" y="53"/>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4320"/>
    </p:cViewPr>
  </p:sorterViewPr>
  <p:notesViewPr>
    <p:cSldViewPr>
      <p:cViewPr varScale="1">
        <p:scale>
          <a:sx n="84" d="100"/>
          <a:sy n="84" d="100"/>
        </p:scale>
        <p:origin x="3936" y="184"/>
      </p:cViewPr>
      <p:guideLst>
        <p:guide orient="horz" pos="2908"/>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12329" cy="462120"/>
          </a:xfrm>
          <a:prstGeom prst="rect">
            <a:avLst/>
          </a:prstGeom>
          <a:noFill/>
          <a:ln w="9525">
            <a:noFill/>
            <a:miter lim="800000"/>
            <a:headEnd/>
            <a:tailEnd/>
          </a:ln>
          <a:effectLst/>
        </p:spPr>
        <p:txBody>
          <a:bodyPr vert="horz" wrap="square" lIns="92478" tIns="46240" rIns="92478" bIns="46240" numCol="1" anchor="t" anchorCtr="0" compatLnSpc="1">
            <a:prstTxWarp prst="textNoShape">
              <a:avLst/>
            </a:prstTxWarp>
          </a:bodyPr>
          <a:lstStyle>
            <a:lvl1pPr defTabSz="924967">
              <a:defRPr sz="1200"/>
            </a:lvl1pPr>
          </a:lstStyle>
          <a:p>
            <a:pPr>
              <a:defRPr/>
            </a:pPr>
            <a:endParaRPr lang="en-US" dirty="0"/>
          </a:p>
        </p:txBody>
      </p:sp>
      <p:sp>
        <p:nvSpPr>
          <p:cNvPr id="18435" name="Rectangle 3"/>
          <p:cNvSpPr>
            <a:spLocks noGrp="1" noChangeArrowheads="1"/>
          </p:cNvSpPr>
          <p:nvPr>
            <p:ph type="dt" sz="quarter" idx="1"/>
          </p:nvPr>
        </p:nvSpPr>
        <p:spPr bwMode="auto">
          <a:xfrm>
            <a:off x="3936173" y="0"/>
            <a:ext cx="3012329" cy="462120"/>
          </a:xfrm>
          <a:prstGeom prst="rect">
            <a:avLst/>
          </a:prstGeom>
          <a:noFill/>
          <a:ln w="9525">
            <a:noFill/>
            <a:miter lim="800000"/>
            <a:headEnd/>
            <a:tailEnd/>
          </a:ln>
          <a:effectLst/>
        </p:spPr>
        <p:txBody>
          <a:bodyPr vert="horz" wrap="square" lIns="92478" tIns="46240" rIns="92478" bIns="46240" numCol="1" anchor="t" anchorCtr="0" compatLnSpc="1">
            <a:prstTxWarp prst="textNoShape">
              <a:avLst/>
            </a:prstTxWarp>
          </a:bodyPr>
          <a:lstStyle>
            <a:lvl1pPr algn="r" defTabSz="924967">
              <a:defRPr sz="1200"/>
            </a:lvl1pPr>
          </a:lstStyle>
          <a:p>
            <a:pPr>
              <a:defRPr/>
            </a:pPr>
            <a:endParaRPr lang="en-US" dirty="0"/>
          </a:p>
        </p:txBody>
      </p:sp>
      <p:sp>
        <p:nvSpPr>
          <p:cNvPr id="18436" name="Rectangle 4"/>
          <p:cNvSpPr>
            <a:spLocks noGrp="1" noChangeArrowheads="1"/>
          </p:cNvSpPr>
          <p:nvPr>
            <p:ph type="ftr" sz="quarter" idx="2"/>
          </p:nvPr>
        </p:nvSpPr>
        <p:spPr bwMode="auto">
          <a:xfrm>
            <a:off x="0" y="8772378"/>
            <a:ext cx="3012329" cy="462120"/>
          </a:xfrm>
          <a:prstGeom prst="rect">
            <a:avLst/>
          </a:prstGeom>
          <a:noFill/>
          <a:ln w="9525">
            <a:noFill/>
            <a:miter lim="800000"/>
            <a:headEnd/>
            <a:tailEnd/>
          </a:ln>
          <a:effectLst/>
        </p:spPr>
        <p:txBody>
          <a:bodyPr vert="horz" wrap="square" lIns="92478" tIns="46240" rIns="92478" bIns="46240" numCol="1" anchor="b" anchorCtr="0" compatLnSpc="1">
            <a:prstTxWarp prst="textNoShape">
              <a:avLst/>
            </a:prstTxWarp>
          </a:bodyPr>
          <a:lstStyle>
            <a:lvl1pPr defTabSz="924967">
              <a:defRPr sz="1200"/>
            </a:lvl1pPr>
          </a:lstStyle>
          <a:p>
            <a:pPr>
              <a:defRPr/>
            </a:pPr>
            <a:endParaRPr lang="en-US" dirty="0"/>
          </a:p>
        </p:txBody>
      </p:sp>
      <p:sp>
        <p:nvSpPr>
          <p:cNvPr id="18437" name="Rectangle 5"/>
          <p:cNvSpPr>
            <a:spLocks noGrp="1" noChangeArrowheads="1"/>
          </p:cNvSpPr>
          <p:nvPr>
            <p:ph type="sldNum" sz="quarter" idx="3"/>
          </p:nvPr>
        </p:nvSpPr>
        <p:spPr bwMode="auto">
          <a:xfrm>
            <a:off x="3936173" y="8772378"/>
            <a:ext cx="3012329" cy="462120"/>
          </a:xfrm>
          <a:prstGeom prst="rect">
            <a:avLst/>
          </a:prstGeom>
          <a:noFill/>
          <a:ln w="9525">
            <a:noFill/>
            <a:miter lim="800000"/>
            <a:headEnd/>
            <a:tailEnd/>
          </a:ln>
          <a:effectLst/>
        </p:spPr>
        <p:txBody>
          <a:bodyPr vert="horz" wrap="square" lIns="92478" tIns="46240" rIns="92478" bIns="46240" numCol="1" anchor="b" anchorCtr="0" compatLnSpc="1">
            <a:prstTxWarp prst="textNoShape">
              <a:avLst/>
            </a:prstTxWarp>
          </a:bodyPr>
          <a:lstStyle>
            <a:lvl1pPr algn="r" defTabSz="924967">
              <a:defRPr sz="1200"/>
            </a:lvl1pPr>
          </a:lstStyle>
          <a:p>
            <a:pPr>
              <a:defRPr/>
            </a:pPr>
            <a:fld id="{4FFFEF2C-A1AB-4CBC-8C6D-D06F75FB72E5}" type="slidenum">
              <a:rPr lang="en-US"/>
              <a:pPr>
                <a:defRPr/>
              </a:pPr>
              <a:t>‹#›</a:t>
            </a:fld>
            <a:endParaRPr lang="en-US" dirty="0"/>
          </a:p>
        </p:txBody>
      </p:sp>
    </p:spTree>
    <p:extLst>
      <p:ext uri="{BB962C8B-B14F-4D97-AF65-F5344CB8AC3E}">
        <p14:creationId xmlns:p14="http://schemas.microsoft.com/office/powerpoint/2010/main" val="12102533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12329" cy="462120"/>
          </a:xfrm>
          <a:prstGeom prst="rect">
            <a:avLst/>
          </a:prstGeom>
          <a:noFill/>
          <a:ln w="9525">
            <a:noFill/>
            <a:miter lim="800000"/>
            <a:headEnd/>
            <a:tailEnd/>
          </a:ln>
          <a:effectLst/>
        </p:spPr>
        <p:txBody>
          <a:bodyPr vert="horz" wrap="square" lIns="92478" tIns="46240" rIns="92478" bIns="46240" numCol="1" anchor="t" anchorCtr="0" compatLnSpc="1">
            <a:prstTxWarp prst="textNoShape">
              <a:avLst/>
            </a:prstTxWarp>
          </a:bodyPr>
          <a:lstStyle>
            <a:lvl1pPr defTabSz="924967">
              <a:defRPr sz="1200"/>
            </a:lvl1pPr>
          </a:lstStyle>
          <a:p>
            <a:pPr>
              <a:defRPr/>
            </a:pPr>
            <a:endParaRPr lang="en-US" dirty="0"/>
          </a:p>
        </p:txBody>
      </p:sp>
      <p:sp>
        <p:nvSpPr>
          <p:cNvPr id="4099" name="Rectangle 3"/>
          <p:cNvSpPr>
            <a:spLocks noGrp="1" noChangeArrowheads="1"/>
          </p:cNvSpPr>
          <p:nvPr>
            <p:ph type="dt" idx="1"/>
          </p:nvPr>
        </p:nvSpPr>
        <p:spPr bwMode="auto">
          <a:xfrm>
            <a:off x="3936173" y="0"/>
            <a:ext cx="3012329" cy="462120"/>
          </a:xfrm>
          <a:prstGeom prst="rect">
            <a:avLst/>
          </a:prstGeom>
          <a:noFill/>
          <a:ln w="9525">
            <a:noFill/>
            <a:miter lim="800000"/>
            <a:headEnd/>
            <a:tailEnd/>
          </a:ln>
          <a:effectLst/>
        </p:spPr>
        <p:txBody>
          <a:bodyPr vert="horz" wrap="square" lIns="92478" tIns="46240" rIns="92478" bIns="46240" numCol="1" anchor="t" anchorCtr="0" compatLnSpc="1">
            <a:prstTxWarp prst="textNoShape">
              <a:avLst/>
            </a:prstTxWarp>
          </a:bodyPr>
          <a:lstStyle>
            <a:lvl1pPr algn="r" defTabSz="924967">
              <a:defRPr sz="1200"/>
            </a:lvl1pPr>
          </a:lstStyle>
          <a:p>
            <a:pPr>
              <a:defRPr/>
            </a:pPr>
            <a:endParaRPr lang="en-US" dirty="0"/>
          </a:p>
        </p:txBody>
      </p:sp>
      <p:sp>
        <p:nvSpPr>
          <p:cNvPr id="88068" name="Rectangle 4"/>
          <p:cNvSpPr>
            <a:spLocks noGrp="1" noRot="1" noChangeAspect="1" noChangeArrowheads="1" noTextEdit="1"/>
          </p:cNvSpPr>
          <p:nvPr>
            <p:ph type="sldImg" idx="2"/>
          </p:nvPr>
        </p:nvSpPr>
        <p:spPr bwMode="auto">
          <a:xfrm>
            <a:off x="1166813" y="692150"/>
            <a:ext cx="4616450" cy="346392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95637" y="4387767"/>
            <a:ext cx="5558801" cy="4155919"/>
          </a:xfrm>
          <a:prstGeom prst="rect">
            <a:avLst/>
          </a:prstGeom>
          <a:noFill/>
          <a:ln w="9525">
            <a:noFill/>
            <a:miter lim="800000"/>
            <a:headEnd/>
            <a:tailEnd/>
          </a:ln>
          <a:effectLst/>
        </p:spPr>
        <p:txBody>
          <a:bodyPr vert="horz" wrap="square" lIns="92478" tIns="46240" rIns="92478" bIns="462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772378"/>
            <a:ext cx="3012329" cy="462120"/>
          </a:xfrm>
          <a:prstGeom prst="rect">
            <a:avLst/>
          </a:prstGeom>
          <a:noFill/>
          <a:ln w="9525">
            <a:noFill/>
            <a:miter lim="800000"/>
            <a:headEnd/>
            <a:tailEnd/>
          </a:ln>
          <a:effectLst/>
        </p:spPr>
        <p:txBody>
          <a:bodyPr vert="horz" wrap="square" lIns="92478" tIns="46240" rIns="92478" bIns="46240" numCol="1" anchor="b" anchorCtr="0" compatLnSpc="1">
            <a:prstTxWarp prst="textNoShape">
              <a:avLst/>
            </a:prstTxWarp>
          </a:bodyPr>
          <a:lstStyle>
            <a:lvl1pPr defTabSz="924967">
              <a:defRPr sz="1200"/>
            </a:lvl1pPr>
          </a:lstStyle>
          <a:p>
            <a:pPr>
              <a:defRPr/>
            </a:pPr>
            <a:endParaRPr lang="en-US" dirty="0"/>
          </a:p>
        </p:txBody>
      </p:sp>
      <p:sp>
        <p:nvSpPr>
          <p:cNvPr id="4103" name="Rectangle 7"/>
          <p:cNvSpPr>
            <a:spLocks noGrp="1" noChangeArrowheads="1"/>
          </p:cNvSpPr>
          <p:nvPr>
            <p:ph type="sldNum" sz="quarter" idx="5"/>
          </p:nvPr>
        </p:nvSpPr>
        <p:spPr bwMode="auto">
          <a:xfrm>
            <a:off x="3936173" y="8772378"/>
            <a:ext cx="3012329" cy="462120"/>
          </a:xfrm>
          <a:prstGeom prst="rect">
            <a:avLst/>
          </a:prstGeom>
          <a:noFill/>
          <a:ln w="9525">
            <a:noFill/>
            <a:miter lim="800000"/>
            <a:headEnd/>
            <a:tailEnd/>
          </a:ln>
          <a:effectLst/>
        </p:spPr>
        <p:txBody>
          <a:bodyPr vert="horz" wrap="square" lIns="92478" tIns="46240" rIns="92478" bIns="46240" numCol="1" anchor="b" anchorCtr="0" compatLnSpc="1">
            <a:prstTxWarp prst="textNoShape">
              <a:avLst/>
            </a:prstTxWarp>
          </a:bodyPr>
          <a:lstStyle>
            <a:lvl1pPr algn="r" defTabSz="924967">
              <a:defRPr sz="1200"/>
            </a:lvl1pPr>
          </a:lstStyle>
          <a:p>
            <a:pPr>
              <a:defRPr/>
            </a:pPr>
            <a:fld id="{6DB84531-532E-4955-9D8E-510EA9476B6B}" type="slidenum">
              <a:rPr lang="en-US"/>
              <a:pPr>
                <a:defRPr/>
              </a:pPr>
              <a:t>‹#›</a:t>
            </a:fld>
            <a:endParaRPr lang="en-US" dirty="0"/>
          </a:p>
        </p:txBody>
      </p:sp>
    </p:spTree>
    <p:extLst>
      <p:ext uri="{BB962C8B-B14F-4D97-AF65-F5344CB8AC3E}">
        <p14:creationId xmlns:p14="http://schemas.microsoft.com/office/powerpoint/2010/main" val="35813574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csr.nih.gov/ecr"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mailto:csrvolunteer@mail.nih.gov"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cbi.nlm.nih.gov/sciencv/"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s://public.era.nih.gov/commons/public/" TargetMode="External"/><Relationship Id="rId3" Type="http://schemas.openxmlformats.org/officeDocument/2006/relationships/hyperlink" Target="https://www.nih.gov/" TargetMode="External"/><Relationship Id="rId7" Type="http://schemas.openxmlformats.org/officeDocument/2006/relationships/hyperlink" Target="https://orcid.org/register"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orcid.org/" TargetMode="External"/><Relationship Id="rId11" Type="http://schemas.openxmlformats.org/officeDocument/2006/relationships/hyperlink" Target="https://www.ncbi.nlm.nih.gov/sciencv/" TargetMode="External"/><Relationship Id="rId5" Type="http://schemas.openxmlformats.org/officeDocument/2006/relationships/hyperlink" Target="http://ies.ed.gov/" TargetMode="External"/><Relationship Id="rId10" Type="http://schemas.openxmlformats.org/officeDocument/2006/relationships/hyperlink" Target="http://rbm.nih.gov/profile_project.htm" TargetMode="External"/><Relationship Id="rId4" Type="http://schemas.openxmlformats.org/officeDocument/2006/relationships/hyperlink" Target="http://www.nsf.gov/" TargetMode="External"/><Relationship Id="rId9" Type="http://schemas.openxmlformats.org/officeDocument/2006/relationships/hyperlink" Target="https://www.fastlane.nsf.gov/jsp/homepage/proposals.jsp"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grants.nih.gov/grants/guide/notice-files/NOT-OD-15-095.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B84531-532E-4955-9D8E-510EA9476B6B}" type="slidenum">
              <a:rPr lang="en-US" smtClean="0"/>
              <a:pPr>
                <a:defRPr/>
              </a:pPr>
              <a:t>1</a:t>
            </a:fld>
            <a:endParaRPr lang="en-US" dirty="0"/>
          </a:p>
        </p:txBody>
      </p:sp>
    </p:spTree>
    <p:extLst>
      <p:ext uri="{BB962C8B-B14F-4D97-AF65-F5344CB8AC3E}">
        <p14:creationId xmlns:p14="http://schemas.microsoft.com/office/powerpoint/2010/main" val="1664246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Section B for positions and honors is fairly self-explanatory, where you can list your current and past positions that are relevant to the proposal.</a:t>
            </a:r>
          </a:p>
          <a:p>
            <a:pPr algn="l"/>
            <a:r>
              <a:rPr lang="en-US" dirty="0"/>
              <a:t> </a:t>
            </a:r>
          </a:p>
          <a:p>
            <a:pPr algn="l"/>
            <a:r>
              <a:rPr lang="en-US" dirty="0"/>
              <a:t> If you are moving to an new organization, you can note the expected start date. </a:t>
            </a:r>
          </a:p>
          <a:p>
            <a:pPr algn="l"/>
            <a:r>
              <a:rPr lang="en-US" dirty="0"/>
              <a:t> </a:t>
            </a:r>
          </a:p>
          <a:p>
            <a:pPr algn="l"/>
            <a:r>
              <a:rPr lang="en-US" dirty="0"/>
              <a:t>You may also wish to include any board certifications or clinical licensures that are relevant.</a:t>
            </a:r>
          </a:p>
        </p:txBody>
      </p:sp>
      <p:sp>
        <p:nvSpPr>
          <p:cNvPr id="4" name="Slide Number Placeholder 3"/>
          <p:cNvSpPr>
            <a:spLocks noGrp="1"/>
          </p:cNvSpPr>
          <p:nvPr>
            <p:ph type="sldNum" sz="quarter" idx="10"/>
          </p:nvPr>
        </p:nvSpPr>
        <p:spPr/>
        <p:txBody>
          <a:bodyPr/>
          <a:lstStyle/>
          <a:p>
            <a:pPr>
              <a:defRPr/>
            </a:pPr>
            <a:fld id="{6DB84531-532E-4955-9D8E-510EA9476B6B}" type="slidenum">
              <a:rPr lang="en-US" smtClean="0"/>
              <a:pPr>
                <a:defRPr/>
              </a:pPr>
              <a:t>10</a:t>
            </a:fld>
            <a:endParaRPr lang="en-US" dirty="0"/>
          </a:p>
        </p:txBody>
      </p:sp>
    </p:spTree>
    <p:extLst>
      <p:ext uri="{BB962C8B-B14F-4D97-AF65-F5344CB8AC3E}">
        <p14:creationId xmlns:p14="http://schemas.microsoft.com/office/powerpoint/2010/main" val="496750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In the Contributions section, applicants may list up to 5 significant contributions, each around a half page in length, and each with up to 4 publications. You note the historical background, the central finding, how that affected your field or the application to health or technology, and most importantly, your role in the work. </a:t>
            </a:r>
          </a:p>
          <a:p>
            <a:pPr algn="l"/>
            <a:r>
              <a:rPr lang="en-US" dirty="0"/>
              <a:t> </a:t>
            </a:r>
          </a:p>
          <a:p>
            <a:pPr algn="l"/>
            <a:r>
              <a:rPr lang="en-US" dirty="0"/>
              <a:t>Make this personal!</a:t>
            </a:r>
          </a:p>
          <a:p>
            <a:pPr algn="l"/>
            <a:r>
              <a:rPr lang="en-US" dirty="0"/>
              <a:t> </a:t>
            </a:r>
          </a:p>
          <a:p>
            <a:pPr algn="l"/>
            <a:r>
              <a:rPr lang="en-US" dirty="0"/>
              <a:t>For junior investigators, it’s expected that they will have fewer contributions, but they can cite conference proceedings such as meeting abstracts, posters or other presentations, (in-progress products can be mentioned, but not cited), and the citations do not have be authored by the investigator , but do have to be relevant to your contributions.</a:t>
            </a:r>
          </a:p>
          <a:p>
            <a:pPr algn="l"/>
            <a:r>
              <a:rPr lang="en-US" dirty="0"/>
              <a:t> </a:t>
            </a:r>
          </a:p>
          <a:p>
            <a:pPr algn="l"/>
            <a:r>
              <a:rPr lang="en-US" dirty="0"/>
              <a:t>You can also submit a hyperlink to an on-line bibliography but it must be hosted on  federal (.</a:t>
            </a:r>
            <a:r>
              <a:rPr lang="en-US" dirty="0" err="1"/>
              <a:t>gov</a:t>
            </a:r>
            <a:r>
              <a:rPr lang="en-US" dirty="0"/>
              <a:t>) website.</a:t>
            </a:r>
          </a:p>
        </p:txBody>
      </p:sp>
      <p:sp>
        <p:nvSpPr>
          <p:cNvPr id="4" name="Slide Number Placeholder 3"/>
          <p:cNvSpPr>
            <a:spLocks noGrp="1"/>
          </p:cNvSpPr>
          <p:nvPr>
            <p:ph type="sldNum" sz="quarter" idx="10"/>
          </p:nvPr>
        </p:nvSpPr>
        <p:spPr/>
        <p:txBody>
          <a:bodyPr/>
          <a:lstStyle/>
          <a:p>
            <a:fld id="{8482FE0E-8575-6C4A-A35D-78E52184C2B0}" type="slidenum">
              <a:rPr lang="en-US" smtClean="0"/>
              <a:pPr/>
              <a:t>11</a:t>
            </a:fld>
            <a:endParaRPr lang="en-US" dirty="0"/>
          </a:p>
        </p:txBody>
      </p:sp>
    </p:spTree>
    <p:extLst>
      <p:ext uri="{BB962C8B-B14F-4D97-AF65-F5344CB8AC3E}">
        <p14:creationId xmlns:p14="http://schemas.microsoft.com/office/powerpoint/2010/main" val="627276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Additional Information: Research Support and/or Scholastic Performance </a:t>
            </a:r>
          </a:p>
          <a:p>
            <a:pPr algn="l"/>
            <a:r>
              <a:rPr lang="en-US" dirty="0"/>
              <a:t> </a:t>
            </a:r>
          </a:p>
          <a:p>
            <a:pPr algn="l"/>
            <a:r>
              <a:rPr lang="en-US" dirty="0"/>
              <a:t>This section should be straightforward to complete. You can list any of your ongoing or completed research support, focusing on the goal of the research and your role. The description is likely something you can pull right from the abstract.</a:t>
            </a:r>
          </a:p>
          <a:p>
            <a:pPr algn="l"/>
            <a:r>
              <a:rPr lang="en-US" dirty="0"/>
              <a:t> </a:t>
            </a:r>
          </a:p>
          <a:p>
            <a:pPr algn="l"/>
            <a:r>
              <a:rPr lang="en-US" dirty="0"/>
              <a:t>Fellowship applicants list their courses and grades, and are not expected to list research support, but they can if they have some, which may be important for post-doctoral applicants.</a:t>
            </a:r>
          </a:p>
        </p:txBody>
      </p:sp>
      <p:sp>
        <p:nvSpPr>
          <p:cNvPr id="4" name="Slide Number Placeholder 3"/>
          <p:cNvSpPr>
            <a:spLocks noGrp="1"/>
          </p:cNvSpPr>
          <p:nvPr>
            <p:ph type="sldNum" sz="quarter" idx="10"/>
          </p:nvPr>
        </p:nvSpPr>
        <p:spPr/>
        <p:txBody>
          <a:bodyPr/>
          <a:lstStyle/>
          <a:p>
            <a:fld id="{8482FE0E-8575-6C4A-A35D-78E52184C2B0}" type="slidenum">
              <a:rPr lang="en-US" smtClean="0"/>
              <a:pPr/>
              <a:t>12</a:t>
            </a:fld>
            <a:endParaRPr lang="en-US" dirty="0"/>
          </a:p>
        </p:txBody>
      </p:sp>
    </p:spTree>
    <p:extLst>
      <p:ext uri="{BB962C8B-B14F-4D97-AF65-F5344CB8AC3E}">
        <p14:creationId xmlns:p14="http://schemas.microsoft.com/office/powerpoint/2010/main" val="455206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Interim research products are an important way to demonstrate the investigator’s broader reach, and since last year you can now cite these in all your communications with NIH. </a:t>
            </a:r>
          </a:p>
          <a:p>
            <a:pPr algn="l"/>
            <a:r>
              <a:rPr lang="en-US" dirty="0"/>
              <a:t> </a:t>
            </a:r>
          </a:p>
          <a:p>
            <a:pPr algn="l"/>
            <a:r>
              <a:rPr lang="en-US" dirty="0"/>
              <a:t>These are complete, public research products that are not final, and </a:t>
            </a:r>
            <a:r>
              <a:rPr lang="en-US" dirty="0" err="1"/>
              <a:t>thyou</a:t>
            </a:r>
            <a:r>
              <a:rPr lang="en-US" dirty="0"/>
              <a:t> can cite a greater variety of research products, not just peer-reviewed publications. </a:t>
            </a:r>
          </a:p>
          <a:p>
            <a:pPr algn="l"/>
            <a:r>
              <a:rPr lang="en-US" dirty="0"/>
              <a:t> </a:t>
            </a:r>
          </a:p>
          <a:p>
            <a:pPr algn="l"/>
            <a:r>
              <a:rPr lang="en-US" dirty="0"/>
              <a:t>There are specific benefits that we hope may come from these interim research products, where scientific dissemination can be sped up or reduce publication bias against negative result, or preregistered studies to increase public confidence in clinical studies. </a:t>
            </a:r>
          </a:p>
          <a:p>
            <a:pPr algn="l"/>
            <a:r>
              <a:rPr lang="en-US" dirty="0"/>
              <a:t> </a:t>
            </a:r>
          </a:p>
          <a:p>
            <a:pPr algn="l"/>
            <a:r>
              <a:rPr lang="en-US" dirty="0"/>
              <a:t>If you have any further questions on interim research products and how yarn where you can cite them, I’d refer you to this blog post by Mike Lauer or the full guide  notices. All of these changes have been inserted into the instructions for application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FF5751C-704B-4043-82EE-22D3AC48CBB8}" type="slidenum">
              <a:rPr lang="en-US" smtClean="0"/>
              <a:t>13</a:t>
            </a:fld>
            <a:endParaRPr lang="en-US" dirty="0"/>
          </a:p>
        </p:txBody>
      </p:sp>
    </p:spTree>
    <p:extLst>
      <p:ext uri="{BB962C8B-B14F-4D97-AF65-F5344CB8AC3E}">
        <p14:creationId xmlns:p14="http://schemas.microsoft.com/office/powerpoint/2010/main" val="394624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200" dirty="0"/>
              <a:t>Refraining from including information, such as preliminary data, that belongs elsewhere in the application</a:t>
            </a:r>
          </a:p>
          <a:p>
            <a:pPr lvl="1"/>
            <a:endParaRPr lang="en-US" dirty="0">
              <a:effectLst/>
            </a:endParaRPr>
          </a:p>
          <a:p>
            <a:pPr lvl="1"/>
            <a:r>
              <a:rPr lang="en-US" dirty="0">
                <a:effectLst/>
              </a:rPr>
              <a:t>After submission:</a:t>
            </a:r>
          </a:p>
          <a:p>
            <a:pPr lvl="1"/>
            <a:r>
              <a:rPr lang="en-US" dirty="0">
                <a:effectLst/>
              </a:rPr>
              <a:t>Using PDF format for your biosketch attachment</a:t>
            </a:r>
          </a:p>
          <a:p>
            <a:pPr lvl="1"/>
            <a:r>
              <a:rPr lang="en-US" dirty="0">
                <a:effectLst/>
              </a:rPr>
              <a:t>Limiting the length of your biosketch to 5 pages or less</a:t>
            </a:r>
          </a:p>
          <a:p>
            <a:pPr algn="l"/>
            <a:endParaRPr lang="en-US" dirty="0"/>
          </a:p>
        </p:txBody>
      </p:sp>
      <p:sp>
        <p:nvSpPr>
          <p:cNvPr id="4" name="Slide Number Placeholder 3"/>
          <p:cNvSpPr>
            <a:spLocks noGrp="1"/>
          </p:cNvSpPr>
          <p:nvPr>
            <p:ph type="sldNum" sz="quarter" idx="10"/>
          </p:nvPr>
        </p:nvSpPr>
        <p:spPr/>
        <p:txBody>
          <a:bodyPr/>
          <a:lstStyle/>
          <a:p>
            <a:pPr>
              <a:defRPr/>
            </a:pPr>
            <a:fld id="{6DB84531-532E-4955-9D8E-510EA9476B6B}" type="slidenum">
              <a:rPr lang="en-US" smtClean="0"/>
              <a:pPr>
                <a:defRPr/>
              </a:pPr>
              <a:t>14</a:t>
            </a:fld>
            <a:endParaRPr lang="en-US" dirty="0"/>
          </a:p>
        </p:txBody>
      </p:sp>
    </p:spTree>
    <p:extLst>
      <p:ext uri="{BB962C8B-B14F-4D97-AF65-F5344CB8AC3E}">
        <p14:creationId xmlns:p14="http://schemas.microsoft.com/office/powerpoint/2010/main" val="997025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In closing, this is your one opportunity for the investigator to show they are the best, most appropriate person to lead the study, and the only place to share important information about your career, and any personal or family responsibilities that have caused a gap</a:t>
            </a:r>
          </a:p>
          <a:p>
            <a:pPr algn="l"/>
            <a:r>
              <a:rPr lang="en-US" dirty="0"/>
              <a:t> </a:t>
            </a:r>
          </a:p>
          <a:p>
            <a:pPr algn="l"/>
            <a:r>
              <a:rPr lang="en-US" dirty="0"/>
              <a:t>In crafting this, make sure you look at the online examples and get examples from your colleagues. </a:t>
            </a:r>
          </a:p>
          <a:p>
            <a:pPr algn="l"/>
            <a:r>
              <a:rPr lang="en-US" dirty="0"/>
              <a:t> </a:t>
            </a:r>
          </a:p>
          <a:p>
            <a:pPr algn="l"/>
            <a:r>
              <a:rPr lang="en-US" dirty="0"/>
              <a:t>Help the reviewers make a case for you in the study section.  Reviewers are instructed to take your career stage into account, but make sure to make that case yourself.</a:t>
            </a:r>
          </a:p>
          <a:p>
            <a:pPr algn="l"/>
            <a:r>
              <a:rPr lang="en-US" dirty="0"/>
              <a:t> </a:t>
            </a:r>
          </a:p>
          <a:p>
            <a:pPr algn="l"/>
            <a:r>
              <a:rPr lang="en-US" dirty="0"/>
              <a:t>Be concise and clear, and don’t overstuff the section. Try to use shorter sentences, bullets and shorter paragraphs</a:t>
            </a:r>
          </a:p>
          <a:p>
            <a:pPr algn="l"/>
            <a:r>
              <a:rPr lang="en-US" dirty="0"/>
              <a:t> </a:t>
            </a:r>
          </a:p>
          <a:p>
            <a:pPr algn="l"/>
            <a:r>
              <a:rPr lang="en-US" dirty="0"/>
              <a:t>Look for opportunities to cite interim research products if you have them, and if you want to share your full bibliography you can do so on a .</a:t>
            </a:r>
            <a:r>
              <a:rPr lang="en-US" dirty="0" err="1"/>
              <a:t>gov</a:t>
            </a:r>
            <a:r>
              <a:rPr lang="en-US" dirty="0"/>
              <a:t> website.</a:t>
            </a:r>
          </a:p>
        </p:txBody>
      </p:sp>
      <p:sp>
        <p:nvSpPr>
          <p:cNvPr id="4" name="Slide Number Placeholder 3"/>
          <p:cNvSpPr>
            <a:spLocks noGrp="1"/>
          </p:cNvSpPr>
          <p:nvPr>
            <p:ph type="sldNum" sz="quarter" idx="10"/>
          </p:nvPr>
        </p:nvSpPr>
        <p:spPr/>
        <p:txBody>
          <a:bodyPr/>
          <a:lstStyle/>
          <a:p>
            <a:pPr>
              <a:defRPr/>
            </a:pPr>
            <a:fld id="{6DB84531-532E-4955-9D8E-510EA9476B6B}" type="slidenum">
              <a:rPr lang="en-US" smtClean="0"/>
              <a:pPr>
                <a:defRPr/>
              </a:pPr>
              <a:t>15</a:t>
            </a:fld>
            <a:endParaRPr lang="en-US" dirty="0"/>
          </a:p>
        </p:txBody>
      </p:sp>
    </p:spTree>
    <p:extLst>
      <p:ext uri="{BB962C8B-B14F-4D97-AF65-F5344CB8AC3E}">
        <p14:creationId xmlns:p14="http://schemas.microsoft.com/office/powerpoint/2010/main" val="2665265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Notify your SRO of your interest to review, send your CV and specify areas of expertise</a:t>
            </a:r>
          </a:p>
          <a:p>
            <a:pPr algn="l"/>
            <a:endParaRPr lang="en-US" dirty="0"/>
          </a:p>
          <a:p>
            <a:r>
              <a:rPr lang="en-US" sz="1200" b="1" dirty="0"/>
              <a:t>Check Out Our Early Career Reviewer Program</a:t>
            </a:r>
            <a:r>
              <a:rPr lang="en-US" sz="1200" dirty="0"/>
              <a:t>: </a:t>
            </a:r>
            <a:r>
              <a:rPr lang="en-US" sz="1200" dirty="0">
                <a:hlinkClick r:id="rId3"/>
              </a:rPr>
              <a:t>www.csr.nih.gov/ecr</a:t>
            </a:r>
            <a:r>
              <a:rPr lang="en-US" sz="1200" dirty="0"/>
              <a:t> </a:t>
            </a:r>
          </a:p>
          <a:p>
            <a:pPr marL="0" indent="0">
              <a:buNone/>
            </a:pPr>
            <a:endParaRPr lang="en-US" sz="800" dirty="0"/>
          </a:p>
          <a:p>
            <a:r>
              <a:rPr lang="en-US" sz="1200" b="1" dirty="0"/>
              <a:t>Contact a CSR Scientific Review Officer: </a:t>
            </a:r>
            <a:r>
              <a:rPr lang="en-US" sz="1200" dirty="0"/>
              <a:t>Send them your CV</a:t>
            </a:r>
          </a:p>
          <a:p>
            <a:pPr marL="0" indent="0">
              <a:buNone/>
            </a:pPr>
            <a:endParaRPr lang="en-US" sz="800" dirty="0"/>
          </a:p>
          <a:p>
            <a:r>
              <a:rPr lang="en-US" sz="1200" b="1" dirty="0"/>
              <a:t>Let Us Try to Find a Good Review Group for You:</a:t>
            </a:r>
            <a:r>
              <a:rPr lang="en-US" sz="1200" dirty="0"/>
              <a:t> Send your CV to </a:t>
            </a:r>
            <a:r>
              <a:rPr lang="en-US" sz="1200" dirty="0">
                <a:hlinkClick r:id="rId4"/>
              </a:rPr>
              <a:t>csrvolunteer@mail.nih.gov</a:t>
            </a:r>
            <a:endParaRPr lang="en-US" sz="1200" dirty="0"/>
          </a:p>
          <a:p>
            <a:pPr algn="l"/>
            <a:endParaRPr lang="en-US" dirty="0"/>
          </a:p>
        </p:txBody>
      </p:sp>
      <p:sp>
        <p:nvSpPr>
          <p:cNvPr id="4" name="Slide Number Placeholder 3"/>
          <p:cNvSpPr>
            <a:spLocks noGrp="1"/>
          </p:cNvSpPr>
          <p:nvPr>
            <p:ph type="sldNum" sz="quarter" idx="10"/>
          </p:nvPr>
        </p:nvSpPr>
        <p:spPr/>
        <p:txBody>
          <a:bodyPr/>
          <a:lstStyle/>
          <a:p>
            <a:pPr>
              <a:defRPr/>
            </a:pPr>
            <a:fld id="{6DB84531-532E-4955-9D8E-510EA9476B6B}" type="slidenum">
              <a:rPr lang="en-US" smtClean="0"/>
              <a:pPr>
                <a:defRPr/>
              </a:pPr>
              <a:t>16</a:t>
            </a:fld>
            <a:endParaRPr lang="en-US" dirty="0"/>
          </a:p>
        </p:txBody>
      </p:sp>
    </p:spTree>
    <p:extLst>
      <p:ext uri="{BB962C8B-B14F-4D97-AF65-F5344CB8AC3E}">
        <p14:creationId xmlns:p14="http://schemas.microsoft.com/office/powerpoint/2010/main" val="677355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82FE0E-8575-6C4A-A35D-78E52184C2B0}" type="slidenum">
              <a:rPr lang="en-US" smtClean="0"/>
              <a:pPr/>
              <a:t>20</a:t>
            </a:fld>
            <a:endParaRPr lang="en-US"/>
          </a:p>
        </p:txBody>
      </p:sp>
    </p:spTree>
    <p:extLst>
      <p:ext uri="{BB962C8B-B14F-4D97-AF65-F5344CB8AC3E}">
        <p14:creationId xmlns:p14="http://schemas.microsoft.com/office/powerpoint/2010/main" val="1287193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96954-6E00-4690-B214-29C0BC8394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8074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  Bart, how</a:t>
            </a:r>
            <a:r>
              <a:rPr lang="en-US" baseline="0" dirty="0"/>
              <a:t> do we access SciENcv?</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2FE0E-8575-6C4A-A35D-78E52184C2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9186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solidFill>
                  <a:schemeClr val="bg1"/>
                </a:solidFill>
                <a:effectLst/>
                <a:hlinkClick r:id="rId3">
                  <a:extLst>
                    <a:ext uri="{A12FA001-AC4F-418D-AE19-62706E023703}">
                      <ahyp:hlinkClr xmlns:ahyp="http://schemas.microsoft.com/office/drawing/2018/hyperlinkcolor" val="tx"/>
                    </a:ext>
                  </a:extLst>
                </a:hlinkClick>
              </a:rPr>
              <a:t>SciENcv</a:t>
            </a:r>
            <a:r>
              <a:rPr lang="en-US" dirty="0">
                <a:effectLst/>
              </a:rPr>
              <a:t> is an NIH tool to help you develop your biosketch and automatically format it according to NIH requirements. </a:t>
            </a:r>
            <a:endParaRPr lang="en-US" dirty="0"/>
          </a:p>
        </p:txBody>
      </p:sp>
      <p:sp>
        <p:nvSpPr>
          <p:cNvPr id="4" name="Slide Number Placeholder 3"/>
          <p:cNvSpPr>
            <a:spLocks noGrp="1"/>
          </p:cNvSpPr>
          <p:nvPr>
            <p:ph type="sldNum" sz="quarter" idx="10"/>
          </p:nvPr>
        </p:nvSpPr>
        <p:spPr/>
        <p:txBody>
          <a:bodyPr/>
          <a:lstStyle/>
          <a:p>
            <a:pPr>
              <a:defRPr/>
            </a:pPr>
            <a:fld id="{6DB84531-532E-4955-9D8E-510EA9476B6B}" type="slidenum">
              <a:rPr lang="en-US" smtClean="0"/>
              <a:pPr>
                <a:defRPr/>
              </a:pPr>
              <a:t>2</a:t>
            </a:fld>
            <a:endParaRPr lang="en-US" dirty="0"/>
          </a:p>
        </p:txBody>
      </p:sp>
    </p:spTree>
    <p:extLst>
      <p:ext uri="{BB962C8B-B14F-4D97-AF65-F5344CB8AC3E}">
        <p14:creationId xmlns:p14="http://schemas.microsoft.com/office/powerpoint/2010/main" val="1978808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BEDB6-EB92-4D2A-8E1B-7623F9BCB4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0951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1167" fontAlgn="auto">
              <a:spcBef>
                <a:spcPts val="0"/>
              </a:spcBef>
              <a:spcAft>
                <a:spcPts val="0"/>
              </a:spcAft>
              <a:defRPr/>
            </a:pPr>
            <a:fld id="{9CBBEDB6-EB92-4D2A-8E1B-7623F9BCB48D}" type="slidenum">
              <a:rPr lang="en-US">
                <a:solidFill>
                  <a:prstClr val="black"/>
                </a:solidFill>
                <a:latin typeface="Calibri"/>
                <a:cs typeface="+mn-cs"/>
              </a:rPr>
              <a:pPr defTabSz="921167" fontAlgn="auto">
                <a:spcBef>
                  <a:spcPts val="0"/>
                </a:spcBef>
                <a:spcAft>
                  <a:spcPts val="0"/>
                </a:spcAft>
                <a:defRPr/>
              </a:pPr>
              <a:t>25</a:t>
            </a:fld>
            <a:endParaRPr lang="en-US" dirty="0">
              <a:solidFill>
                <a:prstClr val="black"/>
              </a:solidFill>
              <a:latin typeface="Calibri"/>
              <a:cs typeface="+mn-cs"/>
            </a:endParaRPr>
          </a:p>
        </p:txBody>
      </p:sp>
    </p:spTree>
    <p:extLst>
      <p:ext uri="{BB962C8B-B14F-4D97-AF65-F5344CB8AC3E}">
        <p14:creationId xmlns:p14="http://schemas.microsoft.com/office/powerpoint/2010/main" val="3367462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 Bart, can NIH employees use</a:t>
            </a:r>
            <a:r>
              <a:rPr lang="en-US" baseline="0" dirty="0"/>
              <a:t> SciENcv too?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BEDB6-EB92-4D2A-8E1B-7623F9BCB4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9555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BEDB6-EB92-4D2A-8E1B-7623F9BCB4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9223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 Bart, what are all these windows </a:t>
            </a:r>
            <a:r>
              <a:rPr lang="en-US" baseline="0" dirty="0"/>
              <a:t>for?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BEDB6-EB92-4D2A-8E1B-7623F9BCB4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5993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 Bart, What is a profile on </a:t>
            </a:r>
            <a:r>
              <a:rPr lang="en-US" dirty="0" err="1"/>
              <a:t>sciENcv</a:t>
            </a:r>
            <a:r>
              <a:rPr lang="en-US" dirty="0"/>
              <a:t>?</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2FE0E-8575-6C4A-A35D-78E52184C2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6409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 Bart, what is ORCID?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2FE0E-8575-6C4A-A35D-78E52184C2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39148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 Bart,</a:t>
            </a:r>
            <a:r>
              <a:rPr lang="en-US" baseline="0" dirty="0"/>
              <a:t> who can see a profile?  Why would someone want to share it?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2FE0E-8575-6C4A-A35D-78E52184C2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31191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D981B-31DE-4B0F-882F-88489772AA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8957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 Bart, what if my paper is not listed here? Should I add them to My Bibliography or ORCID?  How do I decide?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2FE0E-8575-6C4A-A35D-78E52184C2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3156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031"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1900A6A-F631-4DE5-85CD-60A32C70D696}" type="slidenum">
              <a:rPr lang="en-US" smtClean="0"/>
              <a:pPr/>
              <a:t>3</a:t>
            </a:fld>
            <a:endParaRPr lang="en-US" dirty="0"/>
          </a:p>
        </p:txBody>
      </p:sp>
    </p:spTree>
    <p:extLst>
      <p:ext uri="{BB962C8B-B14F-4D97-AF65-F5344CB8AC3E}">
        <p14:creationId xmlns:p14="http://schemas.microsoft.com/office/powerpoint/2010/main" val="32854850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 Bart,</a:t>
            </a:r>
            <a:r>
              <a:rPr lang="en-US" baseline="0" dirty="0"/>
              <a:t> what is the user tab? Is that manual entry?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2FE0E-8575-6C4A-A35D-78E52184C2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81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 Bart,</a:t>
            </a:r>
            <a:r>
              <a:rPr lang="en-US" baseline="0" dirty="0"/>
              <a:t> what is the user tab? Is that manual entry?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2FE0E-8575-6C4A-A35D-78E52184C2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65483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 Bart,</a:t>
            </a:r>
            <a:r>
              <a:rPr lang="en-US" baseline="0" dirty="0"/>
              <a:t> what is the user tab? Is that manual entry?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2FE0E-8575-6C4A-A35D-78E52184C2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64802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itchFamily="34" charset="0"/>
                <a:ea typeface="+mn-ea"/>
                <a:cs typeface="Arial" pitchFamily="34" charset="0"/>
              </a:rPr>
              <a:t>SciENcv is an application in My NCBI that helps you create online professional profiles that can be made public to share with others. In SciENcv you can document your education, employment, research activities, publications, honors, research grants, and other professional contributions. My NCBI users can create multiple SciENcv profiles in official biographical sketch formats, for the </a:t>
            </a:r>
            <a:r>
              <a:rPr lang="en-US" sz="1200" b="0" i="0" kern="1200" dirty="0">
                <a:solidFill>
                  <a:schemeClr val="tx1"/>
                </a:solidFill>
                <a:effectLst/>
                <a:latin typeface="Arial" pitchFamily="34" charset="0"/>
                <a:ea typeface="+mn-ea"/>
                <a:cs typeface="Arial" pitchFamily="34" charset="0"/>
                <a:hlinkClick r:id="rId3"/>
              </a:rPr>
              <a:t>National Institutes of Health</a:t>
            </a:r>
            <a:r>
              <a:rPr lang="en-US" sz="1200" b="0" i="0" kern="1200" dirty="0">
                <a:solidFill>
                  <a:schemeClr val="tx1"/>
                </a:solidFill>
                <a:effectLst/>
                <a:latin typeface="Arial" pitchFamily="34" charset="0"/>
                <a:ea typeface="+mn-ea"/>
                <a:cs typeface="Arial" pitchFamily="34" charset="0"/>
              </a:rPr>
              <a:t> (NIH), the </a:t>
            </a:r>
            <a:r>
              <a:rPr lang="en-US" sz="1200" b="0" i="0" kern="1200" dirty="0">
                <a:solidFill>
                  <a:schemeClr val="tx1"/>
                </a:solidFill>
                <a:effectLst/>
                <a:latin typeface="Arial" pitchFamily="34" charset="0"/>
                <a:ea typeface="+mn-ea"/>
                <a:cs typeface="Arial" pitchFamily="34" charset="0"/>
                <a:hlinkClick r:id="rId4"/>
              </a:rPr>
              <a:t>National Science Foundation</a:t>
            </a:r>
            <a:r>
              <a:rPr lang="en-US" sz="1200" b="0" i="0" kern="1200" dirty="0">
                <a:solidFill>
                  <a:schemeClr val="tx1"/>
                </a:solidFill>
                <a:effectLst/>
                <a:latin typeface="Arial" pitchFamily="34" charset="0"/>
                <a:ea typeface="+mn-ea"/>
                <a:cs typeface="Arial" pitchFamily="34" charset="0"/>
              </a:rPr>
              <a:t>(NSF), and the </a:t>
            </a:r>
            <a:r>
              <a:rPr lang="en-US" sz="1200" b="0" i="0" kern="1200" dirty="0">
                <a:solidFill>
                  <a:schemeClr val="tx1"/>
                </a:solidFill>
                <a:effectLst/>
                <a:latin typeface="Arial" pitchFamily="34" charset="0"/>
                <a:ea typeface="+mn-ea"/>
                <a:cs typeface="Arial" pitchFamily="34" charset="0"/>
                <a:hlinkClick r:id="rId5"/>
              </a:rPr>
              <a:t>Institute of Education Sciences</a:t>
            </a:r>
            <a:r>
              <a:rPr lang="en-US" sz="1200" b="0" i="0" kern="1200" dirty="0">
                <a:solidFill>
                  <a:schemeClr val="tx1"/>
                </a:solidFill>
                <a:effectLst/>
                <a:latin typeface="Arial" pitchFamily="34" charset="0"/>
                <a:ea typeface="+mn-ea"/>
                <a:cs typeface="Arial" pitchFamily="34" charset="0"/>
              </a:rPr>
              <a:t> (IES), which can be used for grant submissions. In addition, SciENcv profiles include, when registered with </a:t>
            </a:r>
            <a:r>
              <a:rPr lang="en-US" sz="1200" b="0" i="0" kern="1200" dirty="0">
                <a:solidFill>
                  <a:schemeClr val="tx1"/>
                </a:solidFill>
                <a:effectLst/>
                <a:latin typeface="Arial" pitchFamily="34" charset="0"/>
                <a:ea typeface="+mn-ea"/>
                <a:cs typeface="Arial" pitchFamily="34" charset="0"/>
                <a:hlinkClick r:id="rId6"/>
              </a:rPr>
              <a:t>ORCID</a:t>
            </a:r>
            <a:r>
              <a:rPr lang="en-US" sz="1200" b="0" i="0" kern="1200" dirty="0">
                <a:solidFill>
                  <a:schemeClr val="tx1"/>
                </a:solidFill>
                <a:effectLst/>
                <a:latin typeface="Arial" pitchFamily="34" charset="0"/>
                <a:ea typeface="+mn-ea"/>
                <a:cs typeface="Arial" pitchFamily="34" charset="0"/>
              </a:rPr>
              <a:t>, your </a:t>
            </a:r>
            <a:r>
              <a:rPr lang="en-US" sz="1200" b="0" i="0" kern="1200" dirty="0">
                <a:solidFill>
                  <a:schemeClr val="tx1"/>
                </a:solidFill>
                <a:effectLst/>
                <a:latin typeface="Arial" pitchFamily="34" charset="0"/>
                <a:ea typeface="+mn-ea"/>
                <a:cs typeface="Arial" pitchFamily="34" charset="0"/>
                <a:hlinkClick r:id="rId7"/>
              </a:rPr>
              <a:t>ORCID </a:t>
            </a:r>
            <a:r>
              <a:rPr lang="en-US" sz="1200" b="0" i="0" kern="1200" dirty="0" err="1">
                <a:solidFill>
                  <a:schemeClr val="tx1"/>
                </a:solidFill>
                <a:effectLst/>
                <a:latin typeface="Arial" pitchFamily="34" charset="0"/>
                <a:ea typeface="+mn-ea"/>
                <a:cs typeface="Arial" pitchFamily="34" charset="0"/>
                <a:hlinkClick r:id="rId7"/>
              </a:rPr>
              <a:t>iD</a:t>
            </a:r>
            <a:r>
              <a:rPr lang="en-US" sz="1200" b="0" i="0" kern="1200" dirty="0" err="1">
                <a:solidFill>
                  <a:schemeClr val="tx1"/>
                </a:solidFill>
                <a:effectLst/>
                <a:latin typeface="Arial" pitchFamily="34" charset="0"/>
                <a:ea typeface="+mn-ea"/>
                <a:cs typeface="Arial" pitchFamily="34" charset="0"/>
              </a:rPr>
              <a:t>.</a:t>
            </a:r>
            <a:endParaRPr lang="en-US" sz="1200" b="0" i="0" kern="1200" dirty="0">
              <a:solidFill>
                <a:schemeClr val="tx1"/>
              </a:solidFill>
              <a:effectLst/>
              <a:latin typeface="Arial" pitchFamily="34" charset="0"/>
              <a:ea typeface="+mn-ea"/>
              <a:cs typeface="Arial" pitchFamily="34" charset="0"/>
            </a:endParaRPr>
          </a:p>
          <a:p>
            <a:r>
              <a:rPr lang="en-US" sz="1200" b="0" i="0" kern="1200" dirty="0">
                <a:solidFill>
                  <a:schemeClr val="tx1"/>
                </a:solidFill>
                <a:effectLst/>
                <a:latin typeface="Arial" pitchFamily="34" charset="0"/>
                <a:ea typeface="+mn-ea"/>
                <a:cs typeface="Arial" pitchFamily="34" charset="0"/>
              </a:rPr>
              <a:t>NIH </a:t>
            </a:r>
            <a:r>
              <a:rPr lang="en-US" sz="1200" b="0" i="0" kern="1200" dirty="0" err="1">
                <a:solidFill>
                  <a:schemeClr val="tx1"/>
                </a:solidFill>
                <a:effectLst/>
                <a:latin typeface="Arial" pitchFamily="34" charset="0"/>
                <a:ea typeface="+mn-ea"/>
                <a:cs typeface="Arial" pitchFamily="34" charset="0"/>
                <a:hlinkClick r:id="rId8"/>
              </a:rPr>
              <a:t>eRA</a:t>
            </a:r>
            <a:r>
              <a:rPr lang="en-US" sz="1200" b="0" i="0" kern="1200" dirty="0">
                <a:solidFill>
                  <a:schemeClr val="tx1"/>
                </a:solidFill>
                <a:effectLst/>
                <a:latin typeface="Arial" pitchFamily="34" charset="0"/>
                <a:ea typeface="+mn-ea"/>
                <a:cs typeface="Arial" pitchFamily="34" charset="0"/>
                <a:hlinkClick r:id="rId8"/>
              </a:rPr>
              <a:t> Commons</a:t>
            </a:r>
            <a:r>
              <a:rPr lang="en-US" sz="1200" b="0" i="0" kern="1200" dirty="0">
                <a:solidFill>
                  <a:schemeClr val="tx1"/>
                </a:solidFill>
                <a:effectLst/>
                <a:latin typeface="Arial" pitchFamily="34" charset="0"/>
                <a:ea typeface="+mn-ea"/>
                <a:cs typeface="Arial" pitchFamily="34" charset="0"/>
              </a:rPr>
              <a:t>, NSF </a:t>
            </a:r>
            <a:r>
              <a:rPr lang="en-US" sz="1200" b="0" i="0" kern="1200" dirty="0" err="1">
                <a:solidFill>
                  <a:schemeClr val="tx1"/>
                </a:solidFill>
                <a:effectLst/>
                <a:latin typeface="Arial" pitchFamily="34" charset="0"/>
                <a:ea typeface="+mn-ea"/>
                <a:cs typeface="Arial" pitchFamily="34" charset="0"/>
                <a:hlinkClick r:id="rId9"/>
              </a:rPr>
              <a:t>FastLane</a:t>
            </a:r>
            <a:r>
              <a:rPr lang="en-US" sz="1200" b="0" i="0" kern="1200" dirty="0">
                <a:solidFill>
                  <a:schemeClr val="tx1"/>
                </a:solidFill>
                <a:effectLst/>
                <a:latin typeface="Arial" pitchFamily="34" charset="0"/>
                <a:ea typeface="+mn-ea"/>
                <a:cs typeface="Arial" pitchFamily="34" charset="0"/>
              </a:rPr>
              <a:t>, and ORCID account holders who have linked their accounts to NCBI can populate their SciENcv profiles with the information stored in their </a:t>
            </a:r>
            <a:r>
              <a:rPr lang="en-US" sz="1200" b="0" i="0" kern="1200" dirty="0" err="1">
                <a:solidFill>
                  <a:schemeClr val="tx1"/>
                </a:solidFill>
                <a:effectLst/>
                <a:latin typeface="Arial" pitchFamily="34" charset="0"/>
                <a:ea typeface="+mn-ea"/>
                <a:cs typeface="Arial" pitchFamily="34" charset="0"/>
              </a:rPr>
              <a:t>eRA</a:t>
            </a:r>
            <a:r>
              <a:rPr lang="en-US" sz="1200" b="0" i="0" kern="1200" dirty="0">
                <a:solidFill>
                  <a:schemeClr val="tx1"/>
                </a:solidFill>
                <a:effectLst/>
                <a:latin typeface="Arial" pitchFamily="34" charset="0"/>
                <a:ea typeface="+mn-ea"/>
                <a:cs typeface="Arial" pitchFamily="34" charset="0"/>
              </a:rPr>
              <a:t>, </a:t>
            </a:r>
            <a:r>
              <a:rPr lang="en-US" sz="1200" b="0" i="0" kern="1200" dirty="0" err="1">
                <a:solidFill>
                  <a:schemeClr val="tx1"/>
                </a:solidFill>
                <a:effectLst/>
                <a:latin typeface="Arial" pitchFamily="34" charset="0"/>
                <a:ea typeface="+mn-ea"/>
                <a:cs typeface="Arial" pitchFamily="34" charset="0"/>
              </a:rPr>
              <a:t>FastLane</a:t>
            </a:r>
            <a:r>
              <a:rPr lang="en-US" sz="1200" b="0" i="0" kern="1200" dirty="0">
                <a:solidFill>
                  <a:schemeClr val="tx1"/>
                </a:solidFill>
                <a:effectLst/>
                <a:latin typeface="Arial" pitchFamily="34" charset="0"/>
                <a:ea typeface="+mn-ea"/>
                <a:cs typeface="Arial" pitchFamily="34" charset="0"/>
              </a:rPr>
              <a:t>, or ORCID accounts. The information transferred to SciENcv can be changed, hidden, augmented or deleted. SciENcv users control the content displayed in their SciENcv profiles.</a:t>
            </a:r>
          </a:p>
          <a:p>
            <a:r>
              <a:rPr lang="en-US" sz="1200" b="0" i="0" kern="1200" dirty="0">
                <a:solidFill>
                  <a:schemeClr val="tx1"/>
                </a:solidFill>
                <a:effectLst/>
                <a:latin typeface="Arial" pitchFamily="34" charset="0"/>
                <a:ea typeface="+mn-ea"/>
                <a:cs typeface="Arial" pitchFamily="34" charset="0"/>
              </a:rPr>
              <a:t>For details on the mission and guiding principles of the Science Experts Network Curriculum Vitae project, go to </a:t>
            </a:r>
            <a:r>
              <a:rPr lang="en-US" sz="1200" b="0" i="0" kern="1200" dirty="0">
                <a:solidFill>
                  <a:schemeClr val="tx1"/>
                </a:solidFill>
                <a:effectLst/>
                <a:latin typeface="Arial" pitchFamily="34" charset="0"/>
                <a:ea typeface="+mn-ea"/>
                <a:cs typeface="Arial" pitchFamily="34" charset="0"/>
                <a:hlinkClick r:id="rId10"/>
              </a:rPr>
              <a:t>SciENcv project</a:t>
            </a:r>
            <a:r>
              <a:rPr lang="en-US" sz="1200" b="0" i="0" kern="1200" dirty="0">
                <a:solidFill>
                  <a:schemeClr val="tx1"/>
                </a:solidFill>
                <a:effectLst/>
                <a:latin typeface="Arial" pitchFamily="34" charset="0"/>
                <a:ea typeface="+mn-ea"/>
                <a:cs typeface="Arial" pitchFamily="34" charset="0"/>
              </a:rPr>
              <a:t>. </a:t>
            </a:r>
            <a:r>
              <a:rPr lang="en-US" sz="1200" b="0" i="0" kern="1200">
                <a:solidFill>
                  <a:schemeClr val="tx1"/>
                </a:solidFill>
                <a:effectLst/>
                <a:latin typeface="Arial" pitchFamily="34" charset="0"/>
                <a:ea typeface="+mn-ea"/>
                <a:cs typeface="Arial" pitchFamily="34" charset="0"/>
              </a:rPr>
              <a:t>Institutions interested in obtaining a copy of the current data schema can download it from </a:t>
            </a:r>
            <a:r>
              <a:rPr lang="en-US" sz="1200" b="0" i="0" kern="1200">
                <a:solidFill>
                  <a:schemeClr val="tx1"/>
                </a:solidFill>
                <a:effectLst/>
                <a:latin typeface="Arial" pitchFamily="34" charset="0"/>
                <a:ea typeface="+mn-ea"/>
                <a:cs typeface="Arial" pitchFamily="34" charset="0"/>
                <a:hlinkClick r:id="rId11"/>
              </a:rPr>
              <a:t>about SciENcv.</a:t>
            </a:r>
            <a:endParaRPr lang="en-US" sz="1200" b="0" i="0" kern="1200">
              <a:solidFill>
                <a:schemeClr val="tx1"/>
              </a:solidFill>
              <a:effectLst/>
              <a:latin typeface="Arial" pitchFamily="34" charset="0"/>
              <a:ea typeface="+mn-ea"/>
              <a:cs typeface="Arial"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6DB84531-532E-4955-9D8E-510EA9476B6B}" type="slidenum">
              <a:rPr lang="en-US" smtClean="0"/>
              <a:pPr>
                <a:defRPr/>
              </a:pPr>
              <a:t>44</a:t>
            </a:fld>
            <a:endParaRPr lang="en-US" dirty="0"/>
          </a:p>
        </p:txBody>
      </p:sp>
    </p:spTree>
    <p:extLst>
      <p:ext uri="{BB962C8B-B14F-4D97-AF65-F5344CB8AC3E}">
        <p14:creationId xmlns:p14="http://schemas.microsoft.com/office/powerpoint/2010/main" val="17350765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967" rtl="0" eaLnBrk="1" fontAlgn="base" latinLnBrk="0" hangingPunct="1">
              <a:lnSpc>
                <a:spcPct val="100000"/>
              </a:lnSpc>
              <a:spcBef>
                <a:spcPct val="0"/>
              </a:spcBef>
              <a:spcAft>
                <a:spcPct val="0"/>
              </a:spcAft>
              <a:buClrTx/>
              <a:buSzTx/>
              <a:buFontTx/>
              <a:buNone/>
              <a:tabLst/>
              <a:defRPr/>
            </a:pPr>
            <a:fld id="{B0542718-09AD-45CF-9069-CEA15487B515}"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24967"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998472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83C9A-729C-4696-A751-18294C36D541}"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25222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867607">
              <a:defRPr/>
            </a:pPr>
            <a:fld id="{21CC91B4-1DEA-4885-9F4F-41FC182F2A58}" type="slidenum">
              <a:rPr lang="en-US">
                <a:solidFill>
                  <a:prstClr val="black"/>
                </a:solidFill>
                <a:latin typeface="Calibri"/>
                <a:ea typeface="ＭＳ Ｐゴシック" charset="-128"/>
              </a:rPr>
              <a:pPr defTabSz="867607">
                <a:defRPr/>
              </a:pPr>
              <a:t>5</a:t>
            </a:fld>
            <a:endParaRPr lang="en-US" dirty="0">
              <a:solidFill>
                <a:prstClr val="black"/>
              </a:solidFill>
              <a:latin typeface="Calibri"/>
              <a:ea typeface="ＭＳ Ｐゴシック" charset="-128"/>
            </a:endParaRPr>
          </a:p>
        </p:txBody>
      </p:sp>
      <p:sp>
        <p:nvSpPr>
          <p:cNvPr id="20483" name="Rectangle 2"/>
          <p:cNvSpPr>
            <a:spLocks noGrp="1" noRot="1" noChangeAspect="1" noChangeArrowheads="1" noTextEdit="1"/>
          </p:cNvSpPr>
          <p:nvPr>
            <p:ph type="sldImg"/>
          </p:nvPr>
        </p:nvSpPr>
        <p:spPr bwMode="auto">
          <a:xfrm>
            <a:off x="1182688" y="696913"/>
            <a:ext cx="4648200" cy="3486150"/>
          </a:xfrm>
          <a:solidFill>
            <a:srgbClr val="FFFFFF"/>
          </a:solidFill>
          <a:ln>
            <a:solidFill>
              <a:srgbClr val="000000"/>
            </a:solidFill>
            <a:miter lim="800000"/>
            <a:headEnd/>
            <a:tailEnd/>
          </a:ln>
        </p:spPr>
      </p:sp>
      <p:sp>
        <p:nvSpPr>
          <p:cNvPr id="20484" name="Rectangle 3"/>
          <p:cNvSpPr>
            <a:spLocks noGrp="1" noChangeArrowheads="1"/>
          </p:cNvSpPr>
          <p:nvPr>
            <p:ph type="body" idx="1"/>
          </p:nvPr>
        </p:nvSpPr>
        <p:spPr bwMode="auto">
          <a:xfrm>
            <a:off x="934721" y="4415791"/>
            <a:ext cx="5140960" cy="4183380"/>
          </a:xfrm>
          <a:solidFill>
            <a:srgbClr val="FFFFFF"/>
          </a:solidFill>
          <a:ln>
            <a:solidFill>
              <a:srgbClr val="000000"/>
            </a:solidFill>
            <a:miter lim="800000"/>
            <a:headEnd/>
            <a:tailEnd/>
          </a:ln>
        </p:spPr>
        <p:txBody>
          <a:bodyPr wrap="square" lIns="92476" tIns="46239" rIns="92476" bIns="46239" numCol="1" anchor="t" anchorCtr="0" compatLnSpc="1">
            <a:prstTxWarp prst="textNoShape">
              <a:avLst/>
            </a:prstTxWarp>
          </a:bodyPr>
          <a:lstStyle/>
          <a:p>
            <a:pPr>
              <a:spcBef>
                <a:spcPct val="0"/>
              </a:spcBef>
            </a:pPr>
            <a:endParaRPr lang="en-US" dirty="0"/>
          </a:p>
          <a:p>
            <a:pPr>
              <a:spcBef>
                <a:spcPct val="0"/>
              </a:spcBef>
            </a:pPr>
            <a:endParaRPr lang="en-US" dirty="0"/>
          </a:p>
          <a:p>
            <a:pPr eaLnBrk="1" hangingPunct="1"/>
            <a:r>
              <a:rPr lang="en-US" sz="1200" dirty="0"/>
              <a:t>CSR numbers for 2017 (Update for 2018)</a:t>
            </a:r>
          </a:p>
          <a:p>
            <a:pPr eaLnBrk="1" hangingPunct="1"/>
            <a:r>
              <a:rPr lang="en-US" sz="1200" dirty="0"/>
              <a:t>95,000 applications received</a:t>
            </a:r>
          </a:p>
          <a:p>
            <a:pPr eaLnBrk="1" hangingPunct="1">
              <a:buFontTx/>
              <a:buNone/>
            </a:pPr>
            <a:endParaRPr lang="en-US" sz="800" dirty="0"/>
          </a:p>
          <a:p>
            <a:pPr eaLnBrk="1" hangingPunct="1"/>
            <a:r>
              <a:rPr lang="en-US" sz="1200" dirty="0"/>
              <a:t>61,000 applications reviewed</a:t>
            </a:r>
          </a:p>
          <a:p>
            <a:pPr eaLnBrk="1" hangingPunct="1"/>
            <a:endParaRPr lang="en-US" sz="800" dirty="0"/>
          </a:p>
          <a:p>
            <a:pPr eaLnBrk="1" hangingPunct="1"/>
            <a:r>
              <a:rPr lang="en-US" sz="1200" dirty="0"/>
              <a:t>18,000 reviewers</a:t>
            </a:r>
          </a:p>
          <a:p>
            <a:pPr eaLnBrk="1" hangingPunct="1">
              <a:buFontTx/>
              <a:buNone/>
            </a:pPr>
            <a:endParaRPr lang="en-US" sz="800" dirty="0"/>
          </a:p>
          <a:p>
            <a:pPr eaLnBrk="1" hangingPunct="1"/>
            <a:r>
              <a:rPr lang="en-US" sz="1200" dirty="0"/>
              <a:t>247 Scientific Review Officers</a:t>
            </a:r>
          </a:p>
          <a:p>
            <a:pPr eaLnBrk="1" hangingPunct="1">
              <a:buFontTx/>
              <a:buNone/>
            </a:pPr>
            <a:endParaRPr lang="en-US" sz="800" dirty="0"/>
          </a:p>
          <a:p>
            <a:pPr eaLnBrk="1" hangingPunct="1"/>
            <a:r>
              <a:rPr lang="en-US" sz="1200" dirty="0"/>
              <a:t>1,600 review meetings</a:t>
            </a:r>
          </a:p>
          <a:p>
            <a:pPr>
              <a:spcBef>
                <a:spcPct val="0"/>
              </a:spcBef>
            </a:pPr>
            <a:endParaRPr lang="en-US" dirty="0"/>
          </a:p>
        </p:txBody>
      </p:sp>
    </p:spTree>
    <p:extLst>
      <p:ext uri="{BB962C8B-B14F-4D97-AF65-F5344CB8AC3E}">
        <p14:creationId xmlns:p14="http://schemas.microsoft.com/office/powerpoint/2010/main" val="279105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Since the </a:t>
            </a:r>
            <a:r>
              <a:rPr lang="en-US" dirty="0" err="1"/>
              <a:t>biosketch</a:t>
            </a:r>
            <a:r>
              <a:rPr lang="en-US" dirty="0"/>
              <a:t> is required for all types of grant programs,</a:t>
            </a:r>
          </a:p>
          <a:p>
            <a:pPr algn="l"/>
            <a:r>
              <a:rPr lang="en-US" dirty="0"/>
              <a:t> today we want to make sure you understand the sections of the </a:t>
            </a:r>
            <a:r>
              <a:rPr lang="en-US" dirty="0" err="1"/>
              <a:t>biosketch</a:t>
            </a:r>
            <a:r>
              <a:rPr lang="en-US" dirty="0"/>
              <a:t> and how important it is to customize this for your applications. </a:t>
            </a:r>
          </a:p>
          <a:p>
            <a:pPr algn="l"/>
            <a:r>
              <a:rPr lang="en-US" dirty="0"/>
              <a:t> </a:t>
            </a:r>
          </a:p>
          <a:p>
            <a:pPr algn="l"/>
            <a:r>
              <a:rPr lang="en-US" dirty="0"/>
              <a:t>In particular, you will want to emphasize the significance of the investigator’s scientific contributions and provide details about their research experience and career in general.</a:t>
            </a:r>
          </a:p>
          <a:p>
            <a:pPr algn="l"/>
            <a:endParaRPr lang="en-US" dirty="0"/>
          </a:p>
          <a:p>
            <a:pPr algn="l"/>
            <a:r>
              <a:rPr lang="en-US" dirty="0"/>
              <a:t>This is the only place in the application to make this case and for the investigator to talk about themselves.</a:t>
            </a:r>
            <a:r>
              <a:rPr lang="en-US" b="1" dirty="0"/>
              <a:t>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6DB84531-532E-4955-9D8E-510EA9476B6B}" type="slidenum">
              <a:rPr lang="en-US" smtClean="0"/>
              <a:pPr>
                <a:defRPr/>
              </a:pPr>
              <a:t>6</a:t>
            </a:fld>
            <a:endParaRPr lang="en-US" dirty="0"/>
          </a:p>
        </p:txBody>
      </p:sp>
    </p:spTree>
    <p:extLst>
      <p:ext uri="{BB962C8B-B14F-4D97-AF65-F5344CB8AC3E}">
        <p14:creationId xmlns:p14="http://schemas.microsoft.com/office/powerpoint/2010/main" val="1256811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Grant applications must include </a:t>
            </a:r>
            <a:r>
              <a:rPr lang="en-US" sz="1200" kern="1200" dirty="0" err="1">
                <a:solidFill>
                  <a:schemeClr val="tx1"/>
                </a:solidFill>
                <a:effectLst/>
                <a:latin typeface="+mn-lt"/>
                <a:ea typeface="+mn-ea"/>
                <a:cs typeface="+mn-cs"/>
              </a:rPr>
              <a:t>biosketches</a:t>
            </a:r>
            <a:r>
              <a:rPr lang="en-US" sz="1200" kern="1200" dirty="0">
                <a:solidFill>
                  <a:schemeClr val="tx1"/>
                </a:solidFill>
                <a:effectLst/>
                <a:latin typeface="+mn-lt"/>
                <a:ea typeface="+mn-ea"/>
                <a:cs typeface="+mn-cs"/>
              </a:rPr>
              <a:t> for all key personnel and other significant contributors</a:t>
            </a:r>
          </a:p>
          <a:p>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Remember that the investigator  and many of your key personnel also need to register in commons, postdocs and students, and so make sure that is handled well in advance.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Other significant contributors are those that are zero-person months or ‘as needed’, and they do not expect to provide measurable effort towards the project</a:t>
            </a:r>
          </a:p>
        </p:txBody>
      </p:sp>
      <p:sp>
        <p:nvSpPr>
          <p:cNvPr id="4" name="Slide Number Placeholder 3"/>
          <p:cNvSpPr>
            <a:spLocks noGrp="1"/>
          </p:cNvSpPr>
          <p:nvPr>
            <p:ph type="sldNum" sz="quarter" idx="5"/>
          </p:nvPr>
        </p:nvSpPr>
        <p:spPr/>
        <p:txBody>
          <a:bodyPr/>
          <a:lstStyle/>
          <a:p>
            <a:fld id="{8482FE0E-8575-6C4A-A35D-78E52184C2B0}" type="slidenum">
              <a:rPr lang="en-US" smtClean="0"/>
              <a:pPr/>
              <a:t>7</a:t>
            </a:fld>
            <a:endParaRPr lang="en-US"/>
          </a:p>
        </p:txBody>
      </p:sp>
    </p:spTree>
    <p:extLst>
      <p:ext uri="{BB962C8B-B14F-4D97-AF65-F5344CB8AC3E}">
        <p14:creationId xmlns:p14="http://schemas.microsoft.com/office/powerpoint/2010/main" val="3003842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You can find the </a:t>
            </a:r>
            <a:r>
              <a:rPr lang="en-US" dirty="0" err="1"/>
              <a:t>biosketch</a:t>
            </a:r>
            <a:r>
              <a:rPr lang="en-US" dirty="0"/>
              <a:t> template forms on the NIH website at the link below, and I can provide the updated slides for you after the talk. </a:t>
            </a:r>
          </a:p>
          <a:p>
            <a:pPr algn="l"/>
            <a:r>
              <a:rPr lang="en-US" dirty="0"/>
              <a:t>This is the current form, but If you use SciENcv to prepare your bio sketch, you will always be using the latest version of the template. </a:t>
            </a:r>
          </a:p>
          <a:p>
            <a:pPr algn="l"/>
            <a:endParaRPr lang="en-US" dirty="0"/>
          </a:p>
          <a:p>
            <a:pPr algn="l"/>
            <a:r>
              <a:rPr lang="en-US" dirty="0"/>
              <a:t>The first thing you need to know is that there is a five (5) page limit. </a:t>
            </a:r>
            <a:r>
              <a:rPr lang="en-US" dirty="0">
                <a:effectLst/>
              </a:rPr>
              <a:t>Failure to follow the policy means NIH may withdraw your application from consideration (</a:t>
            </a:r>
            <a:r>
              <a:rPr lang="en-US" dirty="0">
                <a:effectLst/>
                <a:hlinkClick r:id="rId3"/>
              </a:rPr>
              <a:t>NOT-OD-15-095</a:t>
            </a:r>
            <a:r>
              <a:rPr lang="en-US" dirty="0">
                <a:effectLst/>
              </a:rPr>
              <a:t>). </a:t>
            </a:r>
            <a:endParaRPr lang="en-US" dirty="0"/>
          </a:p>
          <a:p>
            <a:pPr algn="l"/>
            <a:r>
              <a:rPr lang="en-US" dirty="0"/>
              <a:t>How you use the pages for the multiple sections is up to you, but you should review and compare with your colleagues</a:t>
            </a:r>
          </a:p>
          <a:p>
            <a:pPr algn="l"/>
            <a:r>
              <a:rPr lang="en-US" dirty="0"/>
              <a:t>  </a:t>
            </a:r>
          </a:p>
          <a:p>
            <a:pPr algn="l"/>
            <a:r>
              <a:rPr lang="en-US" dirty="0"/>
              <a:t>At the top of the form are where you put your name, title and commons information, along with your educational and any medical residency positions, all of which are pretty self-explanatory.</a:t>
            </a:r>
          </a:p>
          <a:p>
            <a:pPr algn="l"/>
            <a:r>
              <a:rPr lang="en-US" dirty="0"/>
              <a:t> </a:t>
            </a:r>
          </a:p>
          <a:p>
            <a:pPr algn="l"/>
            <a:r>
              <a:rPr lang="en-US" dirty="0"/>
              <a:t>Remember that the investigator  and many of your key personnel also need to register in commons, postdocs and students, and so make sure that is handled well in advance.</a:t>
            </a:r>
          </a:p>
        </p:txBody>
      </p:sp>
      <p:sp>
        <p:nvSpPr>
          <p:cNvPr id="4" name="Slide Number Placeholder 3"/>
          <p:cNvSpPr>
            <a:spLocks noGrp="1"/>
          </p:cNvSpPr>
          <p:nvPr>
            <p:ph type="sldNum" sz="quarter" idx="10"/>
          </p:nvPr>
        </p:nvSpPr>
        <p:spPr/>
        <p:txBody>
          <a:bodyPr/>
          <a:lstStyle/>
          <a:p>
            <a:fld id="{8482FE0E-8575-6C4A-A35D-78E52184C2B0}" type="slidenum">
              <a:rPr lang="en-US" smtClean="0"/>
              <a:pPr/>
              <a:t>8</a:t>
            </a:fld>
            <a:endParaRPr lang="en-US" dirty="0"/>
          </a:p>
        </p:txBody>
      </p:sp>
    </p:spTree>
    <p:extLst>
      <p:ext uri="{BB962C8B-B14F-4D97-AF65-F5344CB8AC3E}">
        <p14:creationId xmlns:p14="http://schemas.microsoft.com/office/powerpoint/2010/main" val="1265045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Next up is the Personal Statement section, where you make your case why you are well-suited to your role on the project.</a:t>
            </a:r>
          </a:p>
          <a:p>
            <a:pPr algn="l"/>
            <a:r>
              <a:rPr lang="en-US" dirty="0"/>
              <a:t> </a:t>
            </a:r>
          </a:p>
          <a:p>
            <a:pPr algn="l"/>
            <a:r>
              <a:rPr lang="en-US" dirty="0"/>
              <a:t>You might include key aspects of training or past experience, technical expertise, significant collaborations, and past performance</a:t>
            </a:r>
          </a:p>
          <a:p>
            <a:pPr algn="l"/>
            <a:r>
              <a:rPr lang="en-US" dirty="0"/>
              <a:t> </a:t>
            </a:r>
          </a:p>
          <a:p>
            <a:pPr algn="l"/>
            <a:r>
              <a:rPr lang="en-US" dirty="0"/>
              <a:t>This is also an opportunity to explain anything else you’d like the reviewers to know about your career and research directions.</a:t>
            </a:r>
          </a:p>
          <a:p>
            <a:pPr algn="l"/>
            <a:r>
              <a:rPr lang="en-US" dirty="0"/>
              <a:t> </a:t>
            </a:r>
          </a:p>
          <a:p>
            <a:pPr algn="l"/>
            <a:r>
              <a:rPr lang="en-US" dirty="0"/>
              <a:t>For instance, this is where you can describe how you are proposing work in a new direction, or significant training or mentorships relationships, or any personal or family situations such as parental leave, child care, elder care, or medical conditions</a:t>
            </a:r>
          </a:p>
          <a:p>
            <a:pPr algn="l"/>
            <a:r>
              <a:rPr lang="en-US" dirty="0"/>
              <a:t> </a:t>
            </a:r>
          </a:p>
          <a:p>
            <a:pPr algn="l"/>
            <a:r>
              <a:rPr lang="en-US" dirty="0"/>
              <a:t>Finally, you can provide information on up to 4 publications or research products, and this is not limited to publications—it could be key software, videos, research methods or models, or a variety of other interim products. I have a slide later that specifically mentions the policies regarding these interim products.</a:t>
            </a:r>
          </a:p>
          <a:p>
            <a:pPr algn="l"/>
            <a:endParaRPr lang="en-US" dirty="0"/>
          </a:p>
          <a:p>
            <a:pPr algn="l"/>
            <a:r>
              <a:rPr lang="en-US" dirty="0"/>
              <a:t>Common mistakes:</a:t>
            </a:r>
          </a:p>
          <a:p>
            <a:pPr algn="l"/>
            <a:r>
              <a:rPr lang="en-US" dirty="0"/>
              <a:t>Not customizing personal statement to the project.</a:t>
            </a:r>
          </a:p>
          <a:p>
            <a:pPr algn="l"/>
            <a:endParaRPr lang="en-US" dirty="0"/>
          </a:p>
          <a:p>
            <a:endParaRPr lang="en-US" dirty="0"/>
          </a:p>
        </p:txBody>
      </p:sp>
      <p:sp>
        <p:nvSpPr>
          <p:cNvPr id="4" name="Slide Number Placeholder 3"/>
          <p:cNvSpPr>
            <a:spLocks noGrp="1"/>
          </p:cNvSpPr>
          <p:nvPr>
            <p:ph type="sldNum" sz="quarter" idx="10"/>
          </p:nvPr>
        </p:nvSpPr>
        <p:spPr/>
        <p:txBody>
          <a:bodyPr/>
          <a:lstStyle/>
          <a:p>
            <a:pPr>
              <a:defRPr/>
            </a:pPr>
            <a:fld id="{6DB84531-532E-4955-9D8E-510EA9476B6B}" type="slidenum">
              <a:rPr lang="en-US" smtClean="0"/>
              <a:pPr>
                <a:defRPr/>
              </a:pPr>
              <a:t>9</a:t>
            </a:fld>
            <a:endParaRPr lang="en-US" dirty="0"/>
          </a:p>
        </p:txBody>
      </p:sp>
    </p:spTree>
    <p:extLst>
      <p:ext uri="{BB962C8B-B14F-4D97-AF65-F5344CB8AC3E}">
        <p14:creationId xmlns:p14="http://schemas.microsoft.com/office/powerpoint/2010/main" val="739455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endParaRPr lang="en-US" dirty="0"/>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r>
              <a:rPr lang="en-US" dirty="0"/>
              <a:t>DESIGN SAMPLE DEC 1</a:t>
            </a:r>
          </a:p>
        </p:txBody>
      </p:sp>
      <p:sp>
        <p:nvSpPr>
          <p:cNvPr id="19" name="Slide Number Placeholder 28"/>
          <p:cNvSpPr>
            <a:spLocks noGrp="1"/>
          </p:cNvSpPr>
          <p:nvPr>
            <p:ph type="sldNum" sz="quarter" idx="12"/>
          </p:nvPr>
        </p:nvSpPr>
        <p:spPr>
          <a:xfrm>
            <a:off x="76200" y="6400800"/>
            <a:ext cx="747713" cy="365125"/>
          </a:xfrm>
        </p:spPr>
        <p:txBody>
          <a:bodyPr/>
          <a:lstStyle>
            <a:lvl1pPr algn="r">
              <a:defRPr sz="1800">
                <a:solidFill>
                  <a:schemeClr val="tx1"/>
                </a:solidFill>
              </a:defRPr>
            </a:lvl1pPr>
          </a:lstStyle>
          <a:p>
            <a:pPr>
              <a:defRPr/>
            </a:pPr>
            <a:fld id="{2D830D10-542A-447B-87CA-BD3ADA618F6A}"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Blank">
    <p:bg>
      <p:bgPr>
        <a:solidFill>
          <a:schemeClr val="bg1"/>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457200" y="304800"/>
            <a:ext cx="8229600" cy="762000"/>
          </a:xfrm>
        </p:spPr>
        <p:txBody>
          <a:bodyPr/>
          <a:lstStyle>
            <a:lvl1pPr>
              <a:defRPr b="1"/>
            </a:lvl1pPr>
          </a:lstStyle>
          <a:p>
            <a:endParaRPr lang="en-US" dirty="0"/>
          </a:p>
        </p:txBody>
      </p:sp>
    </p:spTree>
    <p:extLst>
      <p:ext uri="{BB962C8B-B14F-4D97-AF65-F5344CB8AC3E}">
        <p14:creationId xmlns:p14="http://schemas.microsoft.com/office/powerpoint/2010/main" val="3706450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46899" y="965956"/>
            <a:ext cx="7160121" cy="532805"/>
          </a:xfrm>
        </p:spPr>
        <p:txBody>
          <a:bodyPr/>
          <a:lstStyle/>
          <a:p>
            <a:r>
              <a:rPr lang="en-US"/>
              <a:t>Click to edit Master title style</a:t>
            </a:r>
          </a:p>
        </p:txBody>
      </p:sp>
      <p:sp>
        <p:nvSpPr>
          <p:cNvPr id="3" name="ClipArt Placeholder 2"/>
          <p:cNvSpPr>
            <a:spLocks noGrp="1"/>
          </p:cNvSpPr>
          <p:nvPr>
            <p:ph type="clipArt" sz="half" idx="1"/>
          </p:nvPr>
        </p:nvSpPr>
        <p:spPr>
          <a:xfrm>
            <a:off x="1346899" y="1626692"/>
            <a:ext cx="3507878" cy="4572000"/>
          </a:xfrm>
        </p:spPr>
        <p:txBody>
          <a:bodyPr lIns="85428" tIns="42724" rIns="85428" bIns="42724"/>
          <a:lstStyle/>
          <a:p>
            <a:pPr lvl="0"/>
            <a:endParaRPr lang="en-US" noProof="0"/>
          </a:p>
        </p:txBody>
      </p:sp>
      <p:sp>
        <p:nvSpPr>
          <p:cNvPr id="4" name="Text Placeholder 3"/>
          <p:cNvSpPr>
            <a:spLocks noGrp="1"/>
          </p:cNvSpPr>
          <p:nvPr>
            <p:ph type="body" sz="half" idx="2"/>
          </p:nvPr>
        </p:nvSpPr>
        <p:spPr>
          <a:xfrm>
            <a:off x="4997686" y="1626692"/>
            <a:ext cx="3509367"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9759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2D830D10-542A-447B-87CA-BD3ADA618F6A}" type="slidenum">
              <a:rPr lang="en-US" smtClean="0"/>
              <a:pPr>
                <a:defRPr/>
              </a:pPr>
              <a:t>‹#›</a:t>
            </a:fld>
            <a:endParaRPr lang="en-US" dirty="0"/>
          </a:p>
        </p:txBody>
      </p:sp>
    </p:spTree>
    <p:extLst>
      <p:ext uri="{BB962C8B-B14F-4D97-AF65-F5344CB8AC3E}">
        <p14:creationId xmlns:p14="http://schemas.microsoft.com/office/powerpoint/2010/main" val="1520046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161627A0-52BE-49C3-90CB-787EE860760A}" type="slidenum">
              <a:rPr lang="en-US" smtClean="0"/>
              <a:pPr>
                <a:defRPr/>
              </a:pPr>
              <a:t>‹#›</a:t>
            </a:fld>
            <a:endParaRPr lang="en-US" dirty="0"/>
          </a:p>
        </p:txBody>
      </p:sp>
    </p:spTree>
    <p:extLst>
      <p:ext uri="{BB962C8B-B14F-4D97-AF65-F5344CB8AC3E}">
        <p14:creationId xmlns:p14="http://schemas.microsoft.com/office/powerpoint/2010/main" val="1935170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52C44F9A-9CE8-4653-A3D7-6121B0D6C7B6}" type="slidenum">
              <a:rPr lang="en-US"/>
              <a:pPr>
                <a:defRPr/>
              </a:pPr>
              <a:t>‹#›</a:t>
            </a:fld>
            <a:endParaRPr lang="en-US" dirty="0"/>
          </a:p>
        </p:txBody>
      </p:sp>
    </p:spTree>
    <p:extLst>
      <p:ext uri="{BB962C8B-B14F-4D97-AF65-F5344CB8AC3E}">
        <p14:creationId xmlns:p14="http://schemas.microsoft.com/office/powerpoint/2010/main" val="3474713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430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CB1515FC-D72B-4CAF-A499-034D60B6BD18}" type="slidenum">
              <a:rPr lang="en-US" smtClean="0"/>
              <a:pPr>
                <a:defRPr/>
              </a:pPr>
              <a:t>‹#›</a:t>
            </a:fld>
            <a:endParaRPr lang="en-US" dirty="0"/>
          </a:p>
        </p:txBody>
      </p:sp>
    </p:spTree>
    <p:extLst>
      <p:ext uri="{BB962C8B-B14F-4D97-AF65-F5344CB8AC3E}">
        <p14:creationId xmlns:p14="http://schemas.microsoft.com/office/powerpoint/2010/main" val="3890551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28F09152-4AE8-43EA-B2CC-655DE9FC6C96}" type="slidenum">
              <a:rPr lang="en-US" smtClean="0"/>
              <a:pPr>
                <a:defRPr/>
              </a:pPr>
              <a:t>‹#›</a:t>
            </a:fld>
            <a:endParaRPr lang="en-US" dirty="0"/>
          </a:p>
        </p:txBody>
      </p:sp>
    </p:spTree>
    <p:extLst>
      <p:ext uri="{BB962C8B-B14F-4D97-AF65-F5344CB8AC3E}">
        <p14:creationId xmlns:p14="http://schemas.microsoft.com/office/powerpoint/2010/main" val="31716559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F39E8EE1-BCC5-4FFC-9D02-CA3B48317ABE}" type="slidenum">
              <a:rPr lang="en-US" smtClean="0"/>
              <a:pPr>
                <a:defRPr/>
              </a:pPr>
              <a:t>‹#›</a:t>
            </a:fld>
            <a:endParaRPr lang="en-US" dirty="0"/>
          </a:p>
        </p:txBody>
      </p:sp>
    </p:spTree>
    <p:extLst>
      <p:ext uri="{BB962C8B-B14F-4D97-AF65-F5344CB8AC3E}">
        <p14:creationId xmlns:p14="http://schemas.microsoft.com/office/powerpoint/2010/main" val="3067097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F7B76949-AF80-435D-9E97-14B6AAF2E0ED}" type="slidenum">
              <a:rPr lang="en-US" smtClean="0"/>
              <a:pPr>
                <a:defRPr/>
              </a:pPr>
              <a:t>‹#›</a:t>
            </a:fld>
            <a:endParaRPr lang="en-US" dirty="0"/>
          </a:p>
        </p:txBody>
      </p:sp>
    </p:spTree>
    <p:extLst>
      <p:ext uri="{BB962C8B-B14F-4D97-AF65-F5344CB8AC3E}">
        <p14:creationId xmlns:p14="http://schemas.microsoft.com/office/powerpoint/2010/main" val="3129795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8F09152-4AE8-43EA-B2CC-655DE9FC6C96}" type="slidenum">
              <a:rPr lang="en-US" smtClean="0"/>
              <a:pPr>
                <a:defRPr/>
              </a:pPr>
              <a:t>‹#›</a:t>
            </a:fld>
            <a:endParaRPr lang="en-US" dirty="0"/>
          </a:p>
        </p:txBody>
      </p:sp>
    </p:spTree>
    <p:extLst>
      <p:ext uri="{BB962C8B-B14F-4D97-AF65-F5344CB8AC3E}">
        <p14:creationId xmlns:p14="http://schemas.microsoft.com/office/powerpoint/2010/main" val="3355094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066800"/>
          </a:xfrm>
        </p:spPr>
        <p:txBody>
          <a:bodyPr/>
          <a:lstStyle>
            <a:lvl1pPr>
              <a:defRPr b="1">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152400" y="1371600"/>
            <a:ext cx="8229600" cy="4324350"/>
          </a:xfrm>
        </p:spPr>
        <p:txBody>
          <a:bodyPr/>
          <a:lstStyle>
            <a:lvl1pPr>
              <a:defRPr>
                <a:solidFill>
                  <a:schemeClr val="tx1"/>
                </a:solidFill>
                <a:latin typeface="Arial" pitchFamily="34" charset="0"/>
                <a:cs typeface="Arial" pitchFamily="34" charset="0"/>
              </a:defRPr>
            </a:lvl1pPr>
            <a:lvl2pPr>
              <a:defRPr>
                <a:solidFill>
                  <a:srgbClr val="008000"/>
                </a:solidFill>
                <a:latin typeface="Arial" pitchFamily="34" charset="0"/>
                <a:cs typeface="Arial" pitchFamily="34" charset="0"/>
              </a:defRPr>
            </a:lvl2pPr>
            <a:lvl3pPr>
              <a:defRPr>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fld id="{161627A0-52BE-49C3-90CB-787EE860760A}"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8F09152-4AE8-43EA-B2CC-655DE9FC6C96}" type="slidenum">
              <a:rPr lang="en-US" smtClean="0"/>
              <a:pPr>
                <a:defRPr/>
              </a:pPr>
              <a:t>‹#›</a:t>
            </a:fld>
            <a:endParaRPr lang="en-US" dirty="0"/>
          </a:p>
        </p:txBody>
      </p:sp>
    </p:spTree>
    <p:extLst>
      <p:ext uri="{BB962C8B-B14F-4D97-AF65-F5344CB8AC3E}">
        <p14:creationId xmlns:p14="http://schemas.microsoft.com/office/powerpoint/2010/main" val="2720938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28F09152-4AE8-43EA-B2CC-655DE9FC6C96}" type="slidenum">
              <a:rPr lang="en-US" smtClean="0"/>
              <a:pPr>
                <a:defRPr/>
              </a:pPr>
              <a:t>‹#›</a:t>
            </a:fld>
            <a:endParaRPr lang="en-US" dirty="0"/>
          </a:p>
        </p:txBody>
      </p:sp>
    </p:spTree>
    <p:extLst>
      <p:ext uri="{BB962C8B-B14F-4D97-AF65-F5344CB8AC3E}">
        <p14:creationId xmlns:p14="http://schemas.microsoft.com/office/powerpoint/2010/main" val="3327674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228600"/>
            <a:ext cx="20764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0769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28F09152-4AE8-43EA-B2CC-655DE9FC6C96}" type="slidenum">
              <a:rPr lang="en-US" smtClean="0"/>
              <a:pPr>
                <a:defRPr/>
              </a:pPr>
              <a:t>‹#›</a:t>
            </a:fld>
            <a:endParaRPr lang="en-US" dirty="0"/>
          </a:p>
        </p:txBody>
      </p:sp>
    </p:spTree>
    <p:extLst>
      <p:ext uri="{BB962C8B-B14F-4D97-AF65-F5344CB8AC3E}">
        <p14:creationId xmlns:p14="http://schemas.microsoft.com/office/powerpoint/2010/main" val="833707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DC7B35-C4F5-E849-B5B4-1530B2287C10}" type="datetime1">
              <a:rPr lang="en-US" smtClean="0">
                <a:solidFill>
                  <a:prstClr val="black">
                    <a:tint val="75000"/>
                  </a:prstClr>
                </a:solidFill>
                <a:latin typeface="Calibri"/>
              </a:rPr>
              <a:t>6/10/2019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a:solidFill>
                  <a:prstClr val="black">
                    <a:tint val="75000"/>
                  </a:prstClr>
                </a:solidFill>
                <a:latin typeface="Calibri"/>
              </a:rPr>
              <a:t>Footer Text</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59714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DDA588-441C-284E-A975-6D5E770733E6}" type="datetime1">
              <a:rPr lang="en-US" smtClean="0">
                <a:solidFill>
                  <a:prstClr val="black">
                    <a:tint val="75000"/>
                  </a:prstClr>
                </a:solidFill>
                <a:latin typeface="Calibri"/>
              </a:rPr>
              <a:t>6/10/2019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a:solidFill>
                  <a:prstClr val="black">
                    <a:tint val="75000"/>
                  </a:prstClr>
                </a:solidFill>
                <a:latin typeface="Calibri"/>
              </a:rPr>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6815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E9A724-508D-FB49-AF77-CFED48A947E9}" type="datetime1">
              <a:rPr lang="en-US" smtClean="0">
                <a:solidFill>
                  <a:prstClr val="black">
                    <a:tint val="75000"/>
                  </a:prstClr>
                </a:solidFill>
                <a:latin typeface="Calibri"/>
              </a:rPr>
              <a:t>6/10/2019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a:solidFill>
                  <a:prstClr val="black">
                    <a:tint val="75000"/>
                  </a:prstClr>
                </a:solidFill>
                <a:latin typeface="Calibri"/>
              </a:rPr>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844378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A8348A-20BD-A844-B84F-C7CD380A8EFC}" type="datetime1">
              <a:rPr lang="en-US" smtClean="0">
                <a:solidFill>
                  <a:prstClr val="black">
                    <a:tint val="75000"/>
                  </a:prstClr>
                </a:solidFill>
                <a:latin typeface="Calibri"/>
              </a:rPr>
              <a:t>6/10/2019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a:solidFill>
                  <a:prstClr val="black">
                    <a:tint val="75000"/>
                  </a:prstClr>
                </a:solidFill>
                <a:latin typeface="Calibri"/>
              </a:rPr>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83514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3248D7-F125-8B43-9CA6-2D51BE25976C}" type="datetime1">
              <a:rPr lang="en-US" smtClean="0">
                <a:solidFill>
                  <a:prstClr val="black">
                    <a:tint val="75000"/>
                  </a:prstClr>
                </a:solidFill>
                <a:latin typeface="Calibri"/>
              </a:rPr>
              <a:t>6/10/2019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en-US">
                <a:solidFill>
                  <a:prstClr val="black">
                    <a:tint val="75000"/>
                  </a:prstClr>
                </a:solidFill>
                <a:latin typeface="Calibri"/>
              </a:rPr>
              <a:t>Footer Text</a:t>
            </a:r>
          </a:p>
        </p:txBody>
      </p:sp>
      <p:sp>
        <p:nvSpPr>
          <p:cNvPr id="9" name="Slide Number Placeholder 8"/>
          <p:cNvSpPr>
            <a:spLocks noGrp="1"/>
          </p:cNvSpPr>
          <p:nvPr>
            <p:ph type="sldNum" sz="quarter" idx="12"/>
          </p:nvPr>
        </p:nvSpPr>
        <p:spPr/>
        <p:txBody>
          <a:bodyPr/>
          <a:lstStyle/>
          <a:p>
            <a:fld id="{BA9B540C-44DA-4F69-89C9-7C84606640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6863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95A9FC-77B6-6F47-BD46-0776341C8021}" type="datetime1">
              <a:rPr lang="en-US" smtClean="0">
                <a:solidFill>
                  <a:prstClr val="black">
                    <a:tint val="75000"/>
                  </a:prstClr>
                </a:solidFill>
                <a:latin typeface="Calibri"/>
              </a:rPr>
              <a:t>6/10/2019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en-US">
                <a:solidFill>
                  <a:prstClr val="black">
                    <a:tint val="75000"/>
                  </a:prstClr>
                </a:solidFill>
                <a:latin typeface="Calibri"/>
              </a:rPr>
              <a:t>Footer Text</a:t>
            </a:r>
          </a:p>
        </p:txBody>
      </p:sp>
      <p:sp>
        <p:nvSpPr>
          <p:cNvPr id="5" name="Slide Number Placeholder 4"/>
          <p:cNvSpPr>
            <a:spLocks noGrp="1"/>
          </p:cNvSpPr>
          <p:nvPr>
            <p:ph type="sldNum" sz="quarter" idx="12"/>
          </p:nvPr>
        </p:nvSpPr>
        <p:spPr/>
        <p:txBody>
          <a:bodyPr/>
          <a:lstStyle/>
          <a:p>
            <a:fld id="{BA9B540C-44DA-4F69-89C9-7C84606640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150918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764952-F7C1-6340-AD63-FA0AB6F9CAC6}" type="datetime1">
              <a:rPr lang="en-US" smtClean="0">
                <a:solidFill>
                  <a:prstClr val="black">
                    <a:tint val="75000"/>
                  </a:prstClr>
                </a:solidFill>
                <a:latin typeface="Calibri"/>
              </a:rPr>
              <a:t>6/10/2019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a:solidFill>
                  <a:prstClr val="black">
                    <a:tint val="75000"/>
                  </a:prstClr>
                </a:solidFill>
                <a:latin typeface="Calibri"/>
              </a:rPr>
              <a:t>Footer Text</a:t>
            </a:r>
          </a:p>
        </p:txBody>
      </p:sp>
      <p:sp>
        <p:nvSpPr>
          <p:cNvPr id="4" name="Slide Number Placeholder 3"/>
          <p:cNvSpPr>
            <a:spLocks noGrp="1"/>
          </p:cNvSpPr>
          <p:nvPr>
            <p:ph type="sldNum" sz="quarter" idx="12"/>
          </p:nvPr>
        </p:nvSpPr>
        <p:spPr/>
        <p:txBody>
          <a:bodyPr/>
          <a:lstStyle/>
          <a:p>
            <a:fld id="{BA9B540C-44DA-4F69-89C9-7C84606640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6129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US" dirty="0"/>
          </a:p>
        </p:txBody>
      </p:sp>
      <p:sp>
        <p:nvSpPr>
          <p:cNvPr id="4" name="Footer Placeholder 2"/>
          <p:cNvSpPr>
            <a:spLocks noGrp="1"/>
          </p:cNvSpPr>
          <p:nvPr>
            <p:ph type="ftr" sz="quarter" idx="11"/>
          </p:nvPr>
        </p:nvSpPr>
        <p:spPr/>
        <p:txBody>
          <a:bodyPr/>
          <a:lstStyle>
            <a:lvl1pPr>
              <a:defRPr/>
            </a:lvl1pPr>
          </a:lstStyle>
          <a:p>
            <a:pPr>
              <a:defRPr/>
            </a:pPr>
            <a:r>
              <a:rPr lang="en-US" dirty="0"/>
              <a:t>DESIGN SAMPLE DEC 1</a:t>
            </a:r>
          </a:p>
        </p:txBody>
      </p:sp>
      <p:sp>
        <p:nvSpPr>
          <p:cNvPr id="5" name="Slide Number Placeholder 22"/>
          <p:cNvSpPr>
            <a:spLocks noGrp="1"/>
          </p:cNvSpPr>
          <p:nvPr>
            <p:ph type="sldNum" sz="quarter" idx="12"/>
          </p:nvPr>
        </p:nvSpPr>
        <p:spPr/>
        <p:txBody>
          <a:bodyPr/>
          <a:lstStyle>
            <a:lvl1pPr>
              <a:defRPr>
                <a:solidFill>
                  <a:schemeClr val="tx1"/>
                </a:solidFill>
              </a:defRPr>
            </a:lvl1pPr>
          </a:lstStyle>
          <a:p>
            <a:pPr>
              <a:defRPr/>
            </a:pPr>
            <a:fld id="{371CDBCC-57D6-4AF4-91B3-EB8BA5111C2A}"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3F30F4-095C-E14B-9CFF-660AB1BB76AE}" type="datetime1">
              <a:rPr lang="en-US" smtClean="0">
                <a:solidFill>
                  <a:prstClr val="black">
                    <a:tint val="75000"/>
                  </a:prstClr>
                </a:solidFill>
                <a:latin typeface="Calibri"/>
              </a:rPr>
              <a:t>6/10/2019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a:solidFill>
                  <a:prstClr val="black">
                    <a:tint val="75000"/>
                  </a:prstClr>
                </a:solidFill>
                <a:latin typeface="Calibri"/>
              </a:rPr>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1279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F51F3E-6057-064F-92BA-020BE1A1E962}" type="datetime1">
              <a:rPr lang="en-US" smtClean="0">
                <a:solidFill>
                  <a:prstClr val="black">
                    <a:tint val="75000"/>
                  </a:prstClr>
                </a:solidFill>
                <a:latin typeface="Calibri"/>
              </a:rPr>
              <a:t>6/10/2019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a:solidFill>
                  <a:prstClr val="black">
                    <a:tint val="75000"/>
                  </a:prstClr>
                </a:solidFill>
                <a:latin typeface="Calibri"/>
              </a:rPr>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429508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EDD908-E851-0845-9E69-C489A6C239D0}" type="datetime1">
              <a:rPr lang="en-US" smtClean="0">
                <a:solidFill>
                  <a:prstClr val="black">
                    <a:tint val="75000"/>
                  </a:prstClr>
                </a:solidFill>
                <a:latin typeface="Calibri"/>
              </a:rPr>
              <a:t>6/10/2019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a:solidFill>
                  <a:prstClr val="black">
                    <a:tint val="75000"/>
                  </a:prstClr>
                </a:solidFill>
                <a:latin typeface="Calibri"/>
              </a:rPr>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984545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C09993-06AB-EA42-A081-CA6489587663}" type="datetime1">
              <a:rPr lang="en-US" smtClean="0">
                <a:solidFill>
                  <a:prstClr val="black">
                    <a:tint val="75000"/>
                  </a:prstClr>
                </a:solidFill>
                <a:latin typeface="Calibri"/>
              </a:rPr>
              <a:t>6/10/2019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a:solidFill>
                  <a:prstClr val="black">
                    <a:tint val="75000"/>
                  </a:prstClr>
                </a:solidFill>
                <a:latin typeface="Calibri"/>
              </a:rPr>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163120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 - Plai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628650" y="1920875"/>
            <a:ext cx="7886700" cy="39306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8650" y="6236208"/>
            <a:ext cx="7886700" cy="309970"/>
          </a:xfrm>
          <a:prstGeom prst="rect">
            <a:avLst/>
          </a:prstGeom>
        </p:spPr>
      </p:pic>
    </p:spTree>
    <p:extLst>
      <p:ext uri="{BB962C8B-B14F-4D97-AF65-F5344CB8AC3E}">
        <p14:creationId xmlns:p14="http://schemas.microsoft.com/office/powerpoint/2010/main" val="2338726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DESIGN SAMPLE DEC 1</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2514600"/>
            <a:ext cx="91440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0" y="3048000"/>
            <a:ext cx="9144000" cy="1295400"/>
          </a:xfrm>
        </p:spPr>
        <p:txBody>
          <a:bodyPr anchor="b">
            <a:noAutofit/>
          </a:bodyPr>
          <a:lstStyle>
            <a:lvl1pPr algn="ctr">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dirty="0"/>
              <a:t>Click to edit Master title style</a:t>
            </a:r>
            <a:br>
              <a:rPr lang="en-US" dirty="0"/>
            </a:br>
            <a:endParaRPr lang="en-US" dirty="0"/>
          </a:p>
        </p:txBody>
      </p:sp>
      <p:sp>
        <p:nvSpPr>
          <p:cNvPr id="3" name="Text Placeholder 2"/>
          <p:cNvSpPr>
            <a:spLocks noGrp="1"/>
          </p:cNvSpPr>
          <p:nvPr>
            <p:ph type="body" idx="1"/>
          </p:nvPr>
        </p:nvSpPr>
        <p:spPr>
          <a:xfrm>
            <a:off x="152400" y="5257800"/>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dirty="0"/>
              <a:t>Click to edit Master text styles</a:t>
            </a:r>
          </a:p>
        </p:txBody>
      </p:sp>
      <p:pic>
        <p:nvPicPr>
          <p:cNvPr id="7" name="Picture 6" descr="People and Place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50" y="-152400"/>
            <a:ext cx="9144000" cy="2811203"/>
          </a:xfrm>
          <a:prstGeom prst="rect">
            <a:avLst/>
          </a:prstGeom>
        </p:spPr>
      </p:pic>
      <p:sp>
        <p:nvSpPr>
          <p:cNvPr id="11" name="Text Placeholder 10"/>
          <p:cNvSpPr>
            <a:spLocks noGrp="1"/>
          </p:cNvSpPr>
          <p:nvPr>
            <p:ph type="body" sz="quarter" idx="10" hasCustomPrompt="1"/>
          </p:nvPr>
        </p:nvSpPr>
        <p:spPr>
          <a:xfrm>
            <a:off x="0" y="4648200"/>
            <a:ext cx="9124950" cy="457200"/>
          </a:xfrm>
        </p:spPr>
        <p:txBody>
          <a:bodyPr/>
          <a:lstStyle>
            <a:lvl1pPr marL="109537" indent="0" algn="ctr">
              <a:buNone/>
              <a:defRPr sz="2000">
                <a:solidFill>
                  <a:srgbClr val="008000"/>
                </a:solidFill>
              </a:defRPr>
            </a:lvl1pPr>
          </a:lstStyle>
          <a:p>
            <a:pPr lvl="0"/>
            <a:r>
              <a:rPr lang="en-US" dirty="0"/>
              <a:t>Date</a:t>
            </a:r>
          </a:p>
        </p:txBody>
      </p:sp>
    </p:spTree>
    <p:extLst>
      <p:ext uri="{BB962C8B-B14F-4D97-AF65-F5344CB8AC3E}">
        <p14:creationId xmlns:p14="http://schemas.microsoft.com/office/powerpoint/2010/main" val="3120230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r>
              <a:rPr lang="en-US" dirty="0"/>
              <a:t>DESIGN SAMPLE DEC 1</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pPr>
              <a:defRPr/>
            </a:pPr>
            <a:fld id="{CB1515FC-D72B-4CAF-A499-034D60B6BD18}"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dirty="0"/>
              <a:t>Click to edit Master title style</a:t>
            </a:r>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endParaRPr lang="en-US" dirty="0"/>
          </a:p>
        </p:txBody>
      </p:sp>
      <p:sp>
        <p:nvSpPr>
          <p:cNvPr id="4" name="Footer Placeholder 3"/>
          <p:cNvSpPr>
            <a:spLocks noGrp="1"/>
          </p:cNvSpPr>
          <p:nvPr>
            <p:ph type="ftr" sz="quarter" idx="11"/>
          </p:nvPr>
        </p:nvSpPr>
        <p:spPr/>
        <p:txBody>
          <a:bodyPr/>
          <a:lstStyle>
            <a:lvl1pPr>
              <a:defRPr/>
            </a:lvl1pPr>
          </a:lstStyle>
          <a:p>
            <a:pPr>
              <a:defRPr/>
            </a:pPr>
            <a:r>
              <a:rPr lang="en-US" dirty="0"/>
              <a:t>DESIGN SAMPLE DEC 1</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pPr>
              <a:defRPr/>
            </a:pPr>
            <a:fld id="{F39E8EE1-BCC5-4FFC-9D02-CA3B48317ABE}"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p>
        </p:txBody>
      </p:sp>
      <p:sp>
        <p:nvSpPr>
          <p:cNvPr id="3" name="Footer Placeholder 2"/>
          <p:cNvSpPr>
            <a:spLocks noGrp="1"/>
          </p:cNvSpPr>
          <p:nvPr>
            <p:ph type="ftr" sz="quarter" idx="11"/>
          </p:nvPr>
        </p:nvSpPr>
        <p:spPr/>
        <p:txBody>
          <a:bodyPr/>
          <a:lstStyle>
            <a:lvl1pPr>
              <a:defRPr/>
            </a:lvl1pPr>
          </a:lstStyle>
          <a:p>
            <a:pPr>
              <a:defRPr/>
            </a:pPr>
            <a:r>
              <a:rPr lang="en-US" dirty="0"/>
              <a:t>DESIGN SAMPLE DEC 1</a:t>
            </a:r>
          </a:p>
        </p:txBody>
      </p:sp>
      <p:sp>
        <p:nvSpPr>
          <p:cNvPr id="4" name="Slide Number Placeholder 3"/>
          <p:cNvSpPr>
            <a:spLocks noGrp="1"/>
          </p:cNvSpPr>
          <p:nvPr>
            <p:ph type="sldNum" sz="quarter" idx="12"/>
          </p:nvPr>
        </p:nvSpPr>
        <p:spPr/>
        <p:txBody>
          <a:bodyPr/>
          <a:lstStyle>
            <a:lvl1pPr>
              <a:defRPr>
                <a:solidFill>
                  <a:schemeClr val="tx1"/>
                </a:solidFill>
              </a:defRPr>
            </a:lvl1pPr>
          </a:lstStyle>
          <a:p>
            <a:pPr>
              <a:defRPr/>
            </a:pPr>
            <a:fld id="{F7B76949-AF80-435D-9E97-14B6AAF2E0ED}"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Red Title Slide">
    <p:bg>
      <p:bgPr>
        <a:solidFill>
          <a:schemeClr val="tx2"/>
        </a:solidFill>
        <a:effectLst/>
      </p:bgPr>
    </p:bg>
    <p:spTree>
      <p:nvGrpSpPr>
        <p:cNvPr id="1" name=""/>
        <p:cNvGrpSpPr/>
        <p:nvPr/>
      </p:nvGrpSpPr>
      <p:grpSpPr>
        <a:xfrm>
          <a:off x="0" y="0"/>
          <a:ext cx="0" cy="0"/>
          <a:chOff x="0" y="0"/>
          <a:chExt cx="0" cy="0"/>
        </a:xfrm>
      </p:grpSpPr>
      <p:sp>
        <p:nvSpPr>
          <p:cNvPr id="12" name="Pentagon 11"/>
          <p:cNvSpPr>
            <a:spLocks noChangeAspect="1"/>
          </p:cNvSpPr>
          <p:nvPr userDrawn="1"/>
        </p:nvSpPr>
        <p:spPr>
          <a:xfrm>
            <a:off x="1166486" y="0"/>
            <a:ext cx="2872114" cy="6864096"/>
          </a:xfrm>
          <a:prstGeom prst="homePlate">
            <a:avLst>
              <a:gd name="adj" fmla="val 36290"/>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entagon 9"/>
          <p:cNvSpPr>
            <a:spLocks noChangeAspect="1"/>
          </p:cNvSpPr>
          <p:nvPr userDrawn="1"/>
        </p:nvSpPr>
        <p:spPr>
          <a:xfrm>
            <a:off x="0" y="0"/>
            <a:ext cx="2872114" cy="6864096"/>
          </a:xfrm>
          <a:prstGeom prst="homePlate">
            <a:avLst>
              <a:gd name="adj" fmla="val 36290"/>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userDrawn="1"/>
        </p:nvSpPr>
        <p:spPr>
          <a:xfrm flipV="1">
            <a:off x="0" y="5035296"/>
            <a:ext cx="9144000" cy="1828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itle 1"/>
          <p:cNvSpPr>
            <a:spLocks noGrp="1"/>
          </p:cNvSpPr>
          <p:nvPr>
            <p:ph type="ctrTitle" hasCustomPrompt="1"/>
          </p:nvPr>
        </p:nvSpPr>
        <p:spPr>
          <a:xfrm>
            <a:off x="685799" y="1645920"/>
            <a:ext cx="7772400" cy="1827843"/>
          </a:xfrm>
        </p:spPr>
        <p:txBody>
          <a:bodyPr lIns="0" tIns="0" rIns="0" bIns="0" anchor="b">
            <a:noAutofit/>
          </a:bodyPr>
          <a:lstStyle>
            <a:lvl1pPr algn="r">
              <a:defRPr sz="2800" b="0" i="0">
                <a:solidFill>
                  <a:srgbClr val="FFFFFF"/>
                </a:solidFill>
                <a:latin typeface="Arial"/>
                <a:cs typeface="Arial"/>
              </a:defRPr>
            </a:lvl1pPr>
          </a:lstStyle>
          <a:p>
            <a:r>
              <a:rPr lang="en-US" dirty="0"/>
              <a:t>Title of the presentation</a:t>
            </a:r>
          </a:p>
        </p:txBody>
      </p:sp>
      <p:sp>
        <p:nvSpPr>
          <p:cNvPr id="23" name="Subtitle 2"/>
          <p:cNvSpPr>
            <a:spLocks noGrp="1"/>
          </p:cNvSpPr>
          <p:nvPr>
            <p:ph type="subTitle" idx="1" hasCustomPrompt="1"/>
          </p:nvPr>
        </p:nvSpPr>
        <p:spPr>
          <a:xfrm>
            <a:off x="685800" y="3566160"/>
            <a:ext cx="7772400" cy="686376"/>
          </a:xfrm>
        </p:spPr>
        <p:txBody>
          <a:bodyPr lIns="0" tIns="0" rIns="0" bIns="0" anchor="t">
            <a:noAutofit/>
          </a:bodyPr>
          <a:lstStyle>
            <a:lvl1pPr marL="0" indent="0" algn="r">
              <a:buNone/>
              <a:defRPr sz="1400" b="0" i="1" spc="1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 </a:t>
            </a:r>
          </a:p>
        </p:txBody>
      </p:sp>
      <p:pic>
        <p:nvPicPr>
          <p:cNvPr id="2" name="Picture 1" descr="NCI-Logo-Color.png"/>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457202" y="5710324"/>
            <a:ext cx="3993515" cy="508000"/>
          </a:xfrm>
          <a:prstGeom prst="rect">
            <a:avLst/>
          </a:prstGeom>
        </p:spPr>
      </p:pic>
      <p:sp>
        <p:nvSpPr>
          <p:cNvPr id="9" name="Date Placeholder 3"/>
          <p:cNvSpPr>
            <a:spLocks noGrp="1"/>
          </p:cNvSpPr>
          <p:nvPr>
            <p:ph type="dt" sz="half" idx="2"/>
          </p:nvPr>
        </p:nvSpPr>
        <p:spPr>
          <a:xfrm>
            <a:off x="6400800" y="5727697"/>
            <a:ext cx="2286000" cy="475488"/>
          </a:xfrm>
          <a:prstGeom prst="rect">
            <a:avLst/>
          </a:prstGeom>
        </p:spPr>
        <p:txBody>
          <a:bodyPr vert="horz" lIns="0" tIns="0" rIns="0" bIns="0" rtlCol="0" anchor="ctr"/>
          <a:lstStyle>
            <a:lvl1pPr algn="r" fontAlgn="auto">
              <a:spcBef>
                <a:spcPts val="0"/>
              </a:spcBef>
              <a:spcAft>
                <a:spcPts val="0"/>
              </a:spcAft>
              <a:defRPr sz="1400" smtClean="0">
                <a:solidFill>
                  <a:srgbClr val="000000"/>
                </a:solidFill>
                <a:latin typeface="+mn-lt"/>
                <a:ea typeface="+mn-ea"/>
                <a:cs typeface="SapientSansRegular"/>
              </a:defRPr>
            </a:lvl1pPr>
          </a:lstStyle>
          <a:p>
            <a:pPr>
              <a:defRPr/>
            </a:pPr>
            <a:fld id="{DEE2CC4A-D4A6-3847-844C-B33A6D47D47C}" type="datetime4">
              <a:rPr lang="en-US" smtClean="0"/>
              <a:pPr>
                <a:defRPr/>
              </a:pPr>
              <a:t>June 10, 2019</a:t>
            </a:fld>
            <a:endParaRPr lang="en-US" dirty="0"/>
          </a:p>
        </p:txBody>
      </p:sp>
    </p:spTree>
    <p:extLst>
      <p:ext uri="{BB962C8B-B14F-4D97-AF65-F5344CB8AC3E}">
        <p14:creationId xmlns:p14="http://schemas.microsoft.com/office/powerpoint/2010/main" val="1913568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8.e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081" name="Title Placeholder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2" name="Text Placeholder 12"/>
          <p:cNvSpPr>
            <a:spLocks noGrp="1"/>
          </p:cNvSpPr>
          <p:nvPr>
            <p:ph type="body" idx="1"/>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latinLnBrk="0" hangingPunct="1">
              <a:defRPr kumimoji="0" sz="800">
                <a:solidFill>
                  <a:schemeClr val="accent2"/>
                </a:solidFill>
              </a:defRPr>
            </a:lvl1pPr>
          </a:lstStyle>
          <a:p>
            <a:pPr>
              <a:defRPr/>
            </a:pPr>
            <a:endParaRPr lang="en-US" dirty="0"/>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latinLnBrk="0" hangingPunct="1">
              <a:defRPr kumimoji="0" sz="800">
                <a:solidFill>
                  <a:schemeClr val="accent2"/>
                </a:solidFill>
              </a:defRPr>
            </a:lvl1pPr>
          </a:lstStyle>
          <a:p>
            <a:pPr>
              <a:defRPr/>
            </a:pPr>
            <a:r>
              <a:rPr lang="en-US" dirty="0"/>
              <a:t>DESIGN SAMPLE DEC 1</a:t>
            </a:r>
          </a:p>
        </p:txBody>
      </p:sp>
      <p:sp>
        <p:nvSpPr>
          <p:cNvPr id="23" name="Slide Number Placeholder 22"/>
          <p:cNvSpPr>
            <a:spLocks noGrp="1"/>
          </p:cNvSpPr>
          <p:nvPr>
            <p:ph type="sldNum" sz="quarter" idx="4"/>
          </p:nvPr>
        </p:nvSpPr>
        <p:spPr>
          <a:xfrm>
            <a:off x="152400" y="6324600"/>
            <a:ext cx="762000" cy="366713"/>
          </a:xfrm>
          <a:prstGeom prst="rect">
            <a:avLst/>
          </a:prstGeom>
        </p:spPr>
        <p:txBody>
          <a:bodyPr vert="horz" anchor="b"/>
          <a:lstStyle>
            <a:lvl1pPr algn="r" eaLnBrk="1" latinLnBrk="0" hangingPunct="1">
              <a:defRPr kumimoji="0" sz="1800">
                <a:solidFill>
                  <a:srgbClr val="FFFFFF"/>
                </a:solidFill>
              </a:defRPr>
            </a:lvl1pPr>
          </a:lstStyle>
          <a:p>
            <a:pPr>
              <a:defRPr/>
            </a:pPr>
            <a:fld id="{28F09152-4AE8-43EA-B2CC-655DE9FC6C96}" type="slidenum">
              <a:rPr lang="en-US"/>
              <a:pPr>
                <a:defRPr/>
              </a:pPr>
              <a:t>‹#›</a:t>
            </a:fld>
            <a:endParaRPr lang="en-US" dirty="0"/>
          </a:p>
        </p:txBody>
      </p:sp>
      <p:sp>
        <p:nvSpPr>
          <p:cNvPr id="22" name="Rectangle 21"/>
          <p:cNvSpPr/>
          <p:nvPr userDrawn="1"/>
        </p:nvSpPr>
        <p:spPr>
          <a:xfrm>
            <a:off x="101600" y="101600"/>
            <a:ext cx="8940800" cy="6662057"/>
          </a:xfrm>
          <a:prstGeom prst="rect">
            <a:avLst/>
          </a:prstGeom>
          <a:noFill/>
          <a:ln>
            <a:gradFill flip="none" rotWithShape="1">
              <a:gsLst>
                <a:gs pos="0">
                  <a:srgbClr val="03D4A8"/>
                </a:gs>
                <a:gs pos="25000">
                  <a:srgbClr val="21D6E0"/>
                </a:gs>
                <a:gs pos="75000">
                  <a:srgbClr val="0087E6"/>
                </a:gs>
                <a:gs pos="100000">
                  <a:srgbClr val="005CBF"/>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pic>
        <p:nvPicPr>
          <p:cNvPr id="16" name="Picture 15"/>
          <p:cNvPicPr>
            <a:picLocks noChangeAspect="1"/>
          </p:cNvPicPr>
          <p:nvPr userDrawn="1"/>
        </p:nvPicPr>
        <p:blipFill>
          <a:blip r:embed="rId13" cstate="print">
            <a:clrChange>
              <a:clrFrom>
                <a:srgbClr val="FFFFFB"/>
              </a:clrFrom>
              <a:clrTo>
                <a:srgbClr val="FFFFFB">
                  <a:alpha val="0"/>
                </a:srgbClr>
              </a:clrTo>
            </a:clrChange>
            <a:duotone>
              <a:prstClr val="black"/>
              <a:schemeClr val="accent1">
                <a:tint val="45000"/>
                <a:satMod val="400000"/>
              </a:schemeClr>
            </a:duotone>
          </a:blip>
          <a:srcRect r="80282"/>
          <a:stretch>
            <a:fillRect/>
          </a:stretch>
        </p:blipFill>
        <p:spPr bwMode="auto">
          <a:xfrm>
            <a:off x="7000874" y="6321576"/>
            <a:ext cx="403226" cy="384024"/>
          </a:xfrm>
          <a:prstGeom prst="rect">
            <a:avLst/>
          </a:prstGeom>
          <a:ln>
            <a:noFill/>
          </a:ln>
        </p:spPr>
      </p:pic>
      <p:pic>
        <p:nvPicPr>
          <p:cNvPr id="2" name="Picture 1" descr="NIH_OER_Master_Logo_2Color.jp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467600" y="6363696"/>
            <a:ext cx="1524000" cy="303804"/>
          </a:xfrm>
          <a:prstGeom prst="rect">
            <a:avLst/>
          </a:prstGeom>
        </p:spPr>
      </p:pic>
    </p:spTree>
  </p:cSld>
  <p:clrMap bg1="lt1" tx1="dk1" bg2="lt2" tx2="dk2" accent1="accent1" accent2="accent2" accent3="accent3" accent4="accent4" accent5="accent5" accent6="accent6" hlink="hlink" folHlink="folHlink"/>
  <p:sldLayoutIdLst>
    <p:sldLayoutId id="2147485419" r:id="rId1"/>
    <p:sldLayoutId id="2147485420" r:id="rId2"/>
    <p:sldLayoutId id="2147485421" r:id="rId3"/>
    <p:sldLayoutId id="2147485422" r:id="rId4"/>
    <p:sldLayoutId id="2147485450" r:id="rId5"/>
    <p:sldLayoutId id="2147485423" r:id="rId6"/>
    <p:sldLayoutId id="2147485424" r:id="rId7"/>
    <p:sldLayoutId id="2147485425" r:id="rId8"/>
    <p:sldLayoutId id="2147485464" r:id="rId9"/>
    <p:sldLayoutId id="2147485465" r:id="rId10"/>
    <p:sldLayoutId id="2147485466" r:id="rId11"/>
  </p:sldLayoutIdLst>
  <p:hf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CBCBFF"/>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CBCBFF"/>
        </a:buClr>
        <a:buFont typeface="Georgia" pitchFamily="18" charset="0"/>
        <a:buChar char="▫"/>
        <a:defRPr sz="2000" kern="1200">
          <a:solidFill>
            <a:srgbClr val="CBCBFF"/>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pic>
        <p:nvPicPr>
          <p:cNvPr id="2050" name="Picture 7" descr="top_header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4800" y="127000"/>
            <a:ext cx="85598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1143000" y="228600"/>
            <a:ext cx="76200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New investigator</a:t>
            </a:r>
          </a:p>
        </p:txBody>
      </p:sp>
      <p:sp>
        <p:nvSpPr>
          <p:cNvPr id="2052" name="Rectangle 3"/>
          <p:cNvSpPr>
            <a:spLocks noGrp="1" noChangeArrowheads="1"/>
          </p:cNvSpPr>
          <p:nvPr>
            <p:ph type="body" idx="1"/>
          </p:nvPr>
        </p:nvSpPr>
        <p:spPr bwMode="auto">
          <a:xfrm>
            <a:off x="457200" y="1143000"/>
            <a:ext cx="8229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7772400" y="6553200"/>
            <a:ext cx="1371600" cy="1555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smtClean="0">
                <a:solidFill>
                  <a:schemeClr val="bg1"/>
                </a:solidFill>
              </a:defRPr>
            </a:lvl1pPr>
          </a:lstStyle>
          <a:p>
            <a:pPr>
              <a:defRPr/>
            </a:pPr>
            <a:fld id="{28F09152-4AE8-43EA-B2CC-655DE9FC6C96}" type="slidenum">
              <a:rPr lang="en-US" smtClean="0"/>
              <a:pPr>
                <a:defRPr/>
              </a:pPr>
              <a:t>‹#›</a:t>
            </a:fld>
            <a:endParaRPr lang="en-US" dirty="0"/>
          </a:p>
        </p:txBody>
      </p:sp>
      <p:sp>
        <p:nvSpPr>
          <p:cNvPr id="9" name="Rectangle 8"/>
          <p:cNvSpPr/>
          <p:nvPr userDrawn="1"/>
        </p:nvSpPr>
        <p:spPr>
          <a:xfrm>
            <a:off x="101600" y="101600"/>
            <a:ext cx="8940800" cy="6662057"/>
          </a:xfrm>
          <a:prstGeom prst="rect">
            <a:avLst/>
          </a:prstGeom>
          <a:noFill/>
          <a:ln>
            <a:gradFill flip="none" rotWithShape="1">
              <a:gsLst>
                <a:gs pos="0">
                  <a:srgbClr val="03D4A8"/>
                </a:gs>
                <a:gs pos="25000">
                  <a:srgbClr val="21D6E0"/>
                </a:gs>
                <a:gs pos="75000">
                  <a:srgbClr val="0087E6"/>
                </a:gs>
                <a:gs pos="100000">
                  <a:srgbClr val="005CBF"/>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pic>
        <p:nvPicPr>
          <p:cNvPr id="3" name="Picture 2" descr="NIH_OER_Master_Logo_2Color.eps"/>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81000" y="6172200"/>
            <a:ext cx="1651000" cy="281740"/>
          </a:xfrm>
          <a:prstGeom prst="rect">
            <a:avLst/>
          </a:prstGeom>
        </p:spPr>
      </p:pic>
    </p:spTree>
  </p:cSld>
  <p:clrMap bg1="lt1" tx1="dk1" bg2="lt2" tx2="dk2" accent1="accent1" accent2="accent2" accent3="accent3" accent4="accent4" accent5="accent5" accent6="accent6" hlink="hlink" folHlink="folHlink"/>
  <p:sldLayoutIdLst>
    <p:sldLayoutId id="2147485427" r:id="rId1"/>
    <p:sldLayoutId id="2147485428" r:id="rId2"/>
    <p:sldLayoutId id="2147485429" r:id="rId3"/>
    <p:sldLayoutId id="2147485430" r:id="rId4"/>
    <p:sldLayoutId id="2147485431" r:id="rId5"/>
    <p:sldLayoutId id="2147485432" r:id="rId6"/>
    <p:sldLayoutId id="2147485433" r:id="rId7"/>
    <p:sldLayoutId id="2147485434" r:id="rId8"/>
    <p:sldLayoutId id="2147485435" r:id="rId9"/>
    <p:sldLayoutId id="2147485436" r:id="rId10"/>
    <p:sldLayoutId id="2147485437" r:id="rId11"/>
  </p:sldLayoutIdLst>
  <p:hf hdr="0" ftr="0" dt="0"/>
  <p:txStyles>
    <p:titleStyle>
      <a:lvl1pPr algn="r" rtl="0" eaLnBrk="1" fontAlgn="base" hangingPunct="1">
        <a:spcBef>
          <a:spcPct val="0"/>
        </a:spcBef>
        <a:spcAft>
          <a:spcPct val="0"/>
        </a:spcAft>
        <a:defRPr sz="2400" b="1">
          <a:solidFill>
            <a:schemeClr val="bg1"/>
          </a:solidFill>
          <a:latin typeface="+mj-lt"/>
          <a:ea typeface="+mj-ea"/>
          <a:cs typeface="+mj-cs"/>
        </a:defRPr>
      </a:lvl1pPr>
      <a:lvl2pPr algn="r" rtl="0" eaLnBrk="1" fontAlgn="base" hangingPunct="1">
        <a:spcBef>
          <a:spcPct val="0"/>
        </a:spcBef>
        <a:spcAft>
          <a:spcPct val="0"/>
        </a:spcAft>
        <a:defRPr sz="2400" b="1">
          <a:solidFill>
            <a:schemeClr val="bg1"/>
          </a:solidFill>
          <a:latin typeface="Arial" charset="0"/>
          <a:cs typeface="Arial" charset="0"/>
        </a:defRPr>
      </a:lvl2pPr>
      <a:lvl3pPr algn="r" rtl="0" eaLnBrk="1" fontAlgn="base" hangingPunct="1">
        <a:spcBef>
          <a:spcPct val="0"/>
        </a:spcBef>
        <a:spcAft>
          <a:spcPct val="0"/>
        </a:spcAft>
        <a:defRPr sz="2400" b="1">
          <a:solidFill>
            <a:schemeClr val="bg1"/>
          </a:solidFill>
          <a:latin typeface="Arial" charset="0"/>
          <a:cs typeface="Arial" charset="0"/>
        </a:defRPr>
      </a:lvl3pPr>
      <a:lvl4pPr algn="r" rtl="0" eaLnBrk="1" fontAlgn="base" hangingPunct="1">
        <a:spcBef>
          <a:spcPct val="0"/>
        </a:spcBef>
        <a:spcAft>
          <a:spcPct val="0"/>
        </a:spcAft>
        <a:defRPr sz="2400" b="1">
          <a:solidFill>
            <a:schemeClr val="bg1"/>
          </a:solidFill>
          <a:latin typeface="Arial" charset="0"/>
          <a:cs typeface="Arial" charset="0"/>
        </a:defRPr>
      </a:lvl4pPr>
      <a:lvl5pPr algn="r" rtl="0" eaLnBrk="1" fontAlgn="base" hangingPunct="1">
        <a:spcBef>
          <a:spcPct val="0"/>
        </a:spcBef>
        <a:spcAft>
          <a:spcPct val="0"/>
        </a:spcAft>
        <a:defRPr sz="2400" b="1">
          <a:solidFill>
            <a:schemeClr val="bg1"/>
          </a:solidFill>
          <a:latin typeface="Arial" charset="0"/>
          <a:cs typeface="Arial" charset="0"/>
        </a:defRPr>
      </a:lvl5pPr>
      <a:lvl6pPr marL="457200" algn="r" rtl="0" eaLnBrk="1" fontAlgn="base" hangingPunct="1">
        <a:spcBef>
          <a:spcPct val="0"/>
        </a:spcBef>
        <a:spcAft>
          <a:spcPct val="0"/>
        </a:spcAft>
        <a:defRPr sz="2400" b="1">
          <a:solidFill>
            <a:schemeClr val="bg1"/>
          </a:solidFill>
          <a:latin typeface="Arial" charset="0"/>
          <a:cs typeface="Arial" charset="0"/>
        </a:defRPr>
      </a:lvl6pPr>
      <a:lvl7pPr marL="914400" algn="r" rtl="0" eaLnBrk="1" fontAlgn="base" hangingPunct="1">
        <a:spcBef>
          <a:spcPct val="0"/>
        </a:spcBef>
        <a:spcAft>
          <a:spcPct val="0"/>
        </a:spcAft>
        <a:defRPr sz="2400" b="1">
          <a:solidFill>
            <a:schemeClr val="bg1"/>
          </a:solidFill>
          <a:latin typeface="Arial" charset="0"/>
          <a:cs typeface="Arial" charset="0"/>
        </a:defRPr>
      </a:lvl7pPr>
      <a:lvl8pPr marL="1371600" algn="r" rtl="0" eaLnBrk="1" fontAlgn="base" hangingPunct="1">
        <a:spcBef>
          <a:spcPct val="0"/>
        </a:spcBef>
        <a:spcAft>
          <a:spcPct val="0"/>
        </a:spcAft>
        <a:defRPr sz="2400" b="1">
          <a:solidFill>
            <a:schemeClr val="bg1"/>
          </a:solidFill>
          <a:latin typeface="Arial" charset="0"/>
          <a:cs typeface="Arial" charset="0"/>
        </a:defRPr>
      </a:lvl8pPr>
      <a:lvl9pPr marL="1828800" algn="r" rtl="0" eaLnBrk="1" fontAlgn="base" hangingPunct="1">
        <a:spcBef>
          <a:spcPct val="0"/>
        </a:spcBef>
        <a:spcAft>
          <a:spcPct val="0"/>
        </a:spcAft>
        <a:defRPr sz="2400" b="1">
          <a:solidFill>
            <a:schemeClr val="bg1"/>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rgbClr val="003366"/>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496D9B-E496-994F-8B36-A3B7D5938A3F}" type="datetime1">
              <a:rPr lang="en-US" smtClean="0">
                <a:solidFill>
                  <a:prstClr val="black">
                    <a:tint val="75000"/>
                  </a:prstClr>
                </a:solidFill>
                <a:latin typeface="Calibri"/>
              </a:rPr>
              <a:t>6/10/2019</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latin typeface="Calibri"/>
              </a:rPr>
              <a:t>Footer Text</a:t>
            </a: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B540C-44DA-4F69-89C9-7C84606640D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76313994"/>
      </p:ext>
    </p:extLst>
  </p:cSld>
  <p:clrMap bg1="lt1" tx1="dk1" bg2="lt2" tx2="dk2" accent1="accent1" accent2="accent2" accent3="accent3" accent4="accent4" accent5="accent5" accent6="accent6" hlink="hlink" folHlink="folHlink"/>
  <p:sldLayoutIdLst>
    <p:sldLayoutId id="2147485452" r:id="rId1"/>
    <p:sldLayoutId id="2147485453" r:id="rId2"/>
    <p:sldLayoutId id="2147485454" r:id="rId3"/>
    <p:sldLayoutId id="2147485455" r:id="rId4"/>
    <p:sldLayoutId id="2147485456" r:id="rId5"/>
    <p:sldLayoutId id="2147485457" r:id="rId6"/>
    <p:sldLayoutId id="2147485458" r:id="rId7"/>
    <p:sldLayoutId id="2147485459" r:id="rId8"/>
    <p:sldLayoutId id="2147485460" r:id="rId9"/>
    <p:sldLayoutId id="2147485461" r:id="rId10"/>
    <p:sldLayoutId id="2147485462" r:id="rId11"/>
    <p:sldLayoutId id="2147485463"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hyperlink" Target="https://nexus.od.nih.gov/all/2017/03/28/following-up-on-interim-research-product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grants.nih.gov/grants/guide/notice-files/NOT-OD-17-050.htm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grants.nih.gov/grants/guide/notice-files/NOT-OD-15-095.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public.csr.nih.gov/ForReviewers/BecomeAReviewer/ECR"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public.csr.nih.gov/ForApplicants/SubmissionAndAssignment"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8.xml"/><Relationship Id="rId5" Type="http://schemas.openxmlformats.org/officeDocument/2006/relationships/image" Target="../media/image20.emf"/><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25.emf"/><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28.emf"/><Relationship Id="rId11" Type="http://schemas.openxmlformats.org/officeDocument/2006/relationships/image" Target="../media/image32.png"/><Relationship Id="rId5" Type="http://schemas.openxmlformats.org/officeDocument/2006/relationships/image" Target="../media/image27.emf"/><Relationship Id="rId10" Type="http://schemas.openxmlformats.org/officeDocument/2006/relationships/image" Target="../media/image31.png"/><Relationship Id="rId4" Type="http://schemas.openxmlformats.org/officeDocument/2006/relationships/image" Target="../media/image26.emf"/><Relationship Id="rId9" Type="http://schemas.openxmlformats.org/officeDocument/2006/relationships/hyperlink" Target="http://orcid.org/"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hyperlink" Target="http://www.ncbi.nlm.nih.gov/sciencv" TargetMode="External"/><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4.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28.xml"/><Relationship Id="rId5" Type="http://schemas.openxmlformats.org/officeDocument/2006/relationships/image" Target="../media/image44.jpe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8.xml"/><Relationship Id="rId1" Type="http://schemas.openxmlformats.org/officeDocument/2006/relationships/slideLayout" Target="../slideLayouts/slideLayout28.xml"/><Relationship Id="rId4" Type="http://schemas.openxmlformats.org/officeDocument/2006/relationships/image" Target="../media/image50.emf"/></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8.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28.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8" Type="http://schemas.openxmlformats.org/officeDocument/2006/relationships/hyperlink" Target="mailto:info@ncbi.nlm.nih.gov" TargetMode="External"/><Relationship Id="rId3" Type="http://schemas.openxmlformats.org/officeDocument/2006/relationships/hyperlink" Target="http://youtu.be/JYODIOD_YYE" TargetMode="External"/><Relationship Id="rId7" Type="http://schemas.openxmlformats.org/officeDocument/2006/relationships/hyperlink" Target="http://youtu.be/PRWy-3GXhtU" TargetMode="External"/><Relationship Id="rId2" Type="http://schemas.openxmlformats.org/officeDocument/2006/relationships/hyperlink" Target="http://www.ncbi.nlm.nih.gov/books/NBK3843/" TargetMode="External"/><Relationship Id="rId1" Type="http://schemas.openxmlformats.org/officeDocument/2006/relationships/slideLayout" Target="../slideLayouts/slideLayout24.xml"/><Relationship Id="rId6" Type="http://schemas.openxmlformats.org/officeDocument/2006/relationships/hyperlink" Target="http://www.ncbi.nlm.nih.gov/sciencv" TargetMode="External"/><Relationship Id="rId5" Type="http://schemas.openxmlformats.org/officeDocument/2006/relationships/hyperlink" Target="http://www.ncbi.nlm.nih.gov/account/" TargetMode="External"/><Relationship Id="rId4" Type="http://schemas.openxmlformats.org/officeDocument/2006/relationships/hyperlink" Target="http://publicaccess.nih.gov/"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grants.nih.gov/grants/guide/notice-files/NOT-OD-17-050.html"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hyperlink" Target="https://grants.nih.gov/grants/forms/biosketch.ht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grants.nih.gov/grants/glossary.htm#OtherSignificantContributors(OSC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grants.nih.gov/grants/forms/biosketch.ht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71800"/>
            <a:ext cx="9144000" cy="838200"/>
          </a:xfrm>
        </p:spPr>
        <p:txBody>
          <a:bodyPr/>
          <a:lstStyle/>
          <a:p>
            <a:r>
              <a:rPr lang="en-US" sz="4400" spc="50" dirty="0">
                <a:ln w="9525" cmpd="sng">
                  <a:solidFill>
                    <a:schemeClr val="accent1"/>
                  </a:solidFill>
                  <a:prstDash val="solid"/>
                </a:ln>
                <a:solidFill>
                  <a:srgbClr val="70AD47">
                    <a:tint val="1000"/>
                  </a:srgbClr>
                </a:solidFill>
                <a:effectLst>
                  <a:glow rad="38100">
                    <a:schemeClr val="accent1">
                      <a:alpha val="40000"/>
                    </a:schemeClr>
                  </a:glow>
                </a:effectLst>
              </a:rPr>
              <a:t>NIH Biosketch and SciENcv</a:t>
            </a:r>
            <a:endParaRPr lang="en-US"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4" name="TextBox 3"/>
          <p:cNvSpPr txBox="1"/>
          <p:nvPr/>
        </p:nvSpPr>
        <p:spPr>
          <a:xfrm>
            <a:off x="5366" y="4495800"/>
            <a:ext cx="9144000" cy="369332"/>
          </a:xfrm>
          <a:prstGeom prst="rect">
            <a:avLst/>
          </a:prstGeom>
          <a:noFill/>
        </p:spPr>
        <p:txBody>
          <a:bodyPr wrap="square" rtlCol="0">
            <a:spAutoFit/>
          </a:bodyPr>
          <a:lstStyle/>
          <a:p>
            <a:pPr algn="ctr"/>
            <a:r>
              <a:rPr lang="en-US" dirty="0">
                <a:solidFill>
                  <a:srgbClr val="008000"/>
                </a:solidFill>
              </a:rPr>
              <a:t>NIH Regional Seminar 2019</a:t>
            </a:r>
          </a:p>
        </p:txBody>
      </p:sp>
      <p:sp>
        <p:nvSpPr>
          <p:cNvPr id="3" name="Text Placeholder 2"/>
          <p:cNvSpPr>
            <a:spLocks noGrp="1"/>
          </p:cNvSpPr>
          <p:nvPr>
            <p:ph type="body" idx="1"/>
          </p:nvPr>
        </p:nvSpPr>
        <p:spPr>
          <a:xfrm>
            <a:off x="152400" y="4876800"/>
            <a:ext cx="8839200" cy="1828800"/>
          </a:xfrm>
        </p:spPr>
        <p:txBody>
          <a:bodyPr/>
          <a:lstStyle/>
          <a:p>
            <a:pPr algn="ctr">
              <a:defRPr/>
            </a:pPr>
            <a:r>
              <a:rPr lang="en-US" sz="1400" b="1" dirty="0">
                <a:solidFill>
                  <a:schemeClr val="tx2">
                    <a:lumMod val="75000"/>
                  </a:schemeClr>
                </a:solidFill>
              </a:rPr>
              <a:t>UnJa Hayes, Ph.D.</a:t>
            </a:r>
          </a:p>
          <a:p>
            <a:pPr algn="ctr">
              <a:defRPr/>
            </a:pPr>
            <a:r>
              <a:rPr lang="en-US" sz="1400" dirty="0">
                <a:solidFill>
                  <a:schemeClr val="tx2">
                    <a:lumMod val="75000"/>
                  </a:schemeClr>
                </a:solidFill>
              </a:rPr>
              <a:t>Scientific Review Officer</a:t>
            </a:r>
          </a:p>
          <a:p>
            <a:pPr algn="ctr">
              <a:defRPr/>
            </a:pPr>
            <a:r>
              <a:rPr lang="en-US" sz="1400" dirty="0">
                <a:solidFill>
                  <a:schemeClr val="tx2">
                    <a:lumMod val="75000"/>
                  </a:schemeClr>
                </a:solidFill>
              </a:rPr>
              <a:t>Center for Scientific Review, NIH</a:t>
            </a:r>
          </a:p>
          <a:p>
            <a:pPr algn="ctr">
              <a:defRPr/>
            </a:pPr>
            <a:r>
              <a:rPr lang="en-US" sz="1400" dirty="0">
                <a:solidFill>
                  <a:schemeClr val="tx2">
                    <a:lumMod val="75000"/>
                  </a:schemeClr>
                </a:solidFill>
              </a:rPr>
              <a:t>and</a:t>
            </a:r>
          </a:p>
          <a:p>
            <a:pPr algn="ctr">
              <a:defRPr/>
            </a:pPr>
            <a:r>
              <a:rPr lang="en-US" sz="1400" b="1" dirty="0">
                <a:solidFill>
                  <a:schemeClr val="tx2">
                    <a:lumMod val="75000"/>
                  </a:schemeClr>
                </a:solidFill>
              </a:rPr>
              <a:t>Betsy Read-</a:t>
            </a:r>
            <a:r>
              <a:rPr lang="en-US" sz="1400" b="1" dirty="0" err="1">
                <a:solidFill>
                  <a:schemeClr val="tx2">
                    <a:lumMod val="75000"/>
                  </a:schemeClr>
                </a:solidFill>
              </a:rPr>
              <a:t>Connole</a:t>
            </a:r>
            <a:r>
              <a:rPr lang="en-US" sz="1400" b="1" dirty="0">
                <a:solidFill>
                  <a:schemeClr val="tx2">
                    <a:lumMod val="75000"/>
                  </a:schemeClr>
                </a:solidFill>
              </a:rPr>
              <a:t>, Ph.D.</a:t>
            </a:r>
          </a:p>
          <a:p>
            <a:pPr algn="ctr">
              <a:defRPr/>
            </a:pPr>
            <a:r>
              <a:rPr lang="en-US" sz="1400" dirty="0">
                <a:solidFill>
                  <a:schemeClr val="tx2">
                    <a:lumMod val="75000"/>
                  </a:schemeClr>
                </a:solidFill>
              </a:rPr>
              <a:t>Program Officer</a:t>
            </a:r>
          </a:p>
          <a:p>
            <a:pPr algn="ctr">
              <a:defRPr/>
            </a:pPr>
            <a:r>
              <a:rPr lang="en-US" sz="1400" dirty="0">
                <a:solidFill>
                  <a:schemeClr val="tx2">
                    <a:lumMod val="75000"/>
                  </a:schemeClr>
                </a:solidFill>
              </a:rPr>
              <a:t>National Cancer Institute, NIH</a:t>
            </a:r>
          </a:p>
        </p:txBody>
      </p:sp>
    </p:spTree>
    <p:extLst>
      <p:ext uri="{BB962C8B-B14F-4D97-AF65-F5344CB8AC3E}">
        <p14:creationId xmlns:p14="http://schemas.microsoft.com/office/powerpoint/2010/main" val="3513551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CEA5D8-C991-4081-A21E-090192D55E15}"/>
              </a:ext>
            </a:extLst>
          </p:cNvPr>
          <p:cNvSpPr>
            <a:spLocks noGrp="1"/>
          </p:cNvSpPr>
          <p:nvPr>
            <p:ph type="title"/>
          </p:nvPr>
        </p:nvSpPr>
        <p:spPr>
          <a:xfrm>
            <a:off x="284911" y="204787"/>
            <a:ext cx="8229600" cy="1069848"/>
          </a:xfrm>
        </p:spPr>
        <p:txBody>
          <a:bodyPr/>
          <a:lstStyle/>
          <a:p>
            <a:r>
              <a:rPr lang="en-US" sz="3200" b="1" dirty="0"/>
              <a:t>NIH </a:t>
            </a:r>
            <a:r>
              <a:rPr lang="en-US" sz="3200" b="1" dirty="0" err="1"/>
              <a:t>Biosketch</a:t>
            </a:r>
            <a:r>
              <a:rPr lang="en-US" sz="3200" b="1" dirty="0"/>
              <a:t> Form, Section B</a:t>
            </a:r>
          </a:p>
        </p:txBody>
      </p:sp>
      <p:sp>
        <p:nvSpPr>
          <p:cNvPr id="2" name="Slide Number Placeholder 1"/>
          <p:cNvSpPr>
            <a:spLocks noGrp="1"/>
          </p:cNvSpPr>
          <p:nvPr>
            <p:ph type="sldNum" sz="quarter" idx="12"/>
          </p:nvPr>
        </p:nvSpPr>
        <p:spPr/>
        <p:txBody>
          <a:bodyPr/>
          <a:lstStyle/>
          <a:p>
            <a:fld id="{BA9B540C-44DA-4F69-89C9-7C84606640D3}" type="slidenum">
              <a:rPr lang="en-US" smtClean="0"/>
              <a:pPr/>
              <a:t>10</a:t>
            </a:fld>
            <a:endParaRPr lang="en-US" dirty="0"/>
          </a:p>
        </p:txBody>
      </p:sp>
      <p:sp>
        <p:nvSpPr>
          <p:cNvPr id="3" name="TextBox 2"/>
          <p:cNvSpPr txBox="1"/>
          <p:nvPr/>
        </p:nvSpPr>
        <p:spPr>
          <a:xfrm>
            <a:off x="1861783" y="5780541"/>
            <a:ext cx="5301017" cy="461665"/>
          </a:xfrm>
          <a:prstGeom prst="rect">
            <a:avLst/>
          </a:prstGeom>
          <a:noFill/>
        </p:spPr>
        <p:txBody>
          <a:bodyPr wrap="square" rtlCol="0">
            <a:spAutoFit/>
          </a:bodyPr>
          <a:lstStyle/>
          <a:p>
            <a:r>
              <a:rPr lang="en-US" sz="2400" b="1" dirty="0">
                <a:solidFill>
                  <a:srgbClr val="008000"/>
                </a:solidFill>
              </a:rPr>
              <a:t>Your </a:t>
            </a:r>
            <a:r>
              <a:rPr lang="en-US" sz="2400" b="1" u="sng" dirty="0">
                <a:solidFill>
                  <a:srgbClr val="008000"/>
                </a:solidFill>
              </a:rPr>
              <a:t>relevant</a:t>
            </a:r>
            <a:r>
              <a:rPr lang="en-US" sz="2400" b="1" dirty="0">
                <a:solidFill>
                  <a:srgbClr val="008000"/>
                </a:solidFill>
              </a:rPr>
              <a:t> positions and honors</a:t>
            </a:r>
          </a:p>
        </p:txBody>
      </p:sp>
      <p:pic>
        <p:nvPicPr>
          <p:cNvPr id="6" name="Picture 5" descr="A screenshot of section B is shown, showing three sections: positions and empolyment, Other Experience and professional memberships, and honors" title="Image of Section B">
            <a:extLst>
              <a:ext uri="{FF2B5EF4-FFF2-40B4-BE49-F238E27FC236}">
                <a16:creationId xmlns:a16="http://schemas.microsoft.com/office/drawing/2014/main" id="{70D9C52F-F61A-8643-923C-C269B198853B}"/>
              </a:ext>
            </a:extLst>
          </p:cNvPr>
          <p:cNvPicPr>
            <a:picLocks noChangeAspect="1"/>
          </p:cNvPicPr>
          <p:nvPr/>
        </p:nvPicPr>
        <p:blipFill>
          <a:blip r:embed="rId3"/>
          <a:stretch>
            <a:fillRect/>
          </a:stretch>
        </p:blipFill>
        <p:spPr>
          <a:xfrm>
            <a:off x="284911" y="1186217"/>
            <a:ext cx="8574177" cy="4485565"/>
          </a:xfrm>
          <a:prstGeom prst="rect">
            <a:avLst/>
          </a:prstGeom>
          <a:effectLst>
            <a:outerShdw blurRad="152400" dist="63500" dir="2700000" algn="tl" rotWithShape="0">
              <a:srgbClr val="000000">
                <a:alpha val="43000"/>
              </a:srgbClr>
            </a:outerShdw>
          </a:effectLst>
        </p:spPr>
      </p:pic>
    </p:spTree>
    <p:extLst>
      <p:ext uri="{BB962C8B-B14F-4D97-AF65-F5344CB8AC3E}">
        <p14:creationId xmlns:p14="http://schemas.microsoft.com/office/powerpoint/2010/main" val="70601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New NIH biosketch, section c"/>
          <p:cNvPicPr>
            <a:picLocks noChangeAspect="1"/>
          </p:cNvPicPr>
          <p:nvPr/>
        </p:nvPicPr>
        <p:blipFill>
          <a:blip r:embed="rId3"/>
          <a:stretch>
            <a:fillRect/>
          </a:stretch>
        </p:blipFill>
        <p:spPr>
          <a:xfrm>
            <a:off x="1676161" y="838200"/>
            <a:ext cx="5791678" cy="4902633"/>
          </a:xfrm>
          <a:prstGeom prst="rect">
            <a:avLst/>
          </a:prstGeom>
          <a:effectLst>
            <a:outerShdw blurRad="152400" dist="63500" dir="2700000" algn="tl" rotWithShape="0">
              <a:srgbClr val="000000">
                <a:alpha val="43000"/>
              </a:srgbClr>
            </a:outerShdw>
          </a:effectLst>
        </p:spPr>
      </p:pic>
      <p:sp>
        <p:nvSpPr>
          <p:cNvPr id="4" name="Title 3">
            <a:extLst>
              <a:ext uri="{FF2B5EF4-FFF2-40B4-BE49-F238E27FC236}">
                <a16:creationId xmlns:a16="http://schemas.microsoft.com/office/drawing/2014/main" id="{56A005F1-7E37-47E1-AFA7-AEEF604268AB}"/>
              </a:ext>
            </a:extLst>
          </p:cNvPr>
          <p:cNvSpPr>
            <a:spLocks noGrp="1"/>
          </p:cNvSpPr>
          <p:nvPr>
            <p:ph type="title"/>
          </p:nvPr>
        </p:nvSpPr>
        <p:spPr>
          <a:xfrm>
            <a:off x="152400" y="-63437"/>
            <a:ext cx="8229600" cy="1069848"/>
          </a:xfrm>
        </p:spPr>
        <p:txBody>
          <a:bodyPr/>
          <a:lstStyle/>
          <a:p>
            <a:r>
              <a:rPr lang="en-US" sz="3200" b="1" dirty="0"/>
              <a:t>NIH </a:t>
            </a:r>
            <a:r>
              <a:rPr lang="en-US" sz="3200" b="1" dirty="0" err="1"/>
              <a:t>Biosketch</a:t>
            </a:r>
            <a:r>
              <a:rPr lang="en-US" sz="3200" b="1" dirty="0"/>
              <a:t> Form, Section C</a:t>
            </a:r>
          </a:p>
        </p:txBody>
      </p:sp>
      <p:sp>
        <p:nvSpPr>
          <p:cNvPr id="2" name="Slide Number Placeholder 1"/>
          <p:cNvSpPr>
            <a:spLocks noGrp="1"/>
          </p:cNvSpPr>
          <p:nvPr>
            <p:ph type="sldNum" sz="quarter" idx="12"/>
          </p:nvPr>
        </p:nvSpPr>
        <p:spPr/>
        <p:txBody>
          <a:bodyPr/>
          <a:lstStyle/>
          <a:p>
            <a:fld id="{BA9B540C-44DA-4F69-89C9-7C84606640D3}" type="slidenum">
              <a:rPr lang="en-US" smtClean="0"/>
              <a:pPr/>
              <a:t>11</a:t>
            </a:fld>
            <a:endParaRPr lang="en-US" dirty="0"/>
          </a:p>
        </p:txBody>
      </p:sp>
      <p:sp>
        <p:nvSpPr>
          <p:cNvPr id="6" name="TextBox 5"/>
          <p:cNvSpPr txBox="1"/>
          <p:nvPr/>
        </p:nvSpPr>
        <p:spPr>
          <a:xfrm>
            <a:off x="520461" y="5862935"/>
            <a:ext cx="8263416" cy="461665"/>
          </a:xfrm>
          <a:prstGeom prst="rect">
            <a:avLst/>
          </a:prstGeom>
          <a:noFill/>
        </p:spPr>
        <p:txBody>
          <a:bodyPr wrap="none" rtlCol="0">
            <a:spAutoFit/>
          </a:bodyPr>
          <a:lstStyle/>
          <a:p>
            <a:r>
              <a:rPr lang="en-US" sz="2400" b="1" dirty="0">
                <a:solidFill>
                  <a:srgbClr val="008000"/>
                </a:solidFill>
              </a:rPr>
              <a:t>Your </a:t>
            </a:r>
            <a:r>
              <a:rPr lang="en-US" sz="2400" b="1" u="sng" dirty="0">
                <a:solidFill>
                  <a:srgbClr val="008000"/>
                </a:solidFill>
              </a:rPr>
              <a:t>general</a:t>
            </a:r>
            <a:r>
              <a:rPr lang="en-US" sz="2400" b="1" dirty="0">
                <a:solidFill>
                  <a:srgbClr val="008000"/>
                </a:solidFill>
              </a:rPr>
              <a:t> scientific contributions and achievements</a:t>
            </a:r>
          </a:p>
        </p:txBody>
      </p:sp>
    </p:spTree>
    <p:extLst>
      <p:ext uri="{BB962C8B-B14F-4D97-AF65-F5344CB8AC3E}">
        <p14:creationId xmlns:p14="http://schemas.microsoft.com/office/powerpoint/2010/main" val="1068987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31F235-EACE-42F0-A024-A55D6F1287BC}"/>
              </a:ext>
            </a:extLst>
          </p:cNvPr>
          <p:cNvSpPr>
            <a:spLocks noGrp="1"/>
          </p:cNvSpPr>
          <p:nvPr>
            <p:ph type="title"/>
          </p:nvPr>
        </p:nvSpPr>
        <p:spPr>
          <a:xfrm>
            <a:off x="304800" y="58089"/>
            <a:ext cx="8229600" cy="1069848"/>
          </a:xfrm>
        </p:spPr>
        <p:txBody>
          <a:bodyPr/>
          <a:lstStyle/>
          <a:p>
            <a:r>
              <a:rPr lang="en-US" sz="3200" b="1" dirty="0"/>
              <a:t>NIH </a:t>
            </a:r>
            <a:r>
              <a:rPr lang="en-US" sz="3200" b="1" dirty="0" err="1"/>
              <a:t>Biosketch</a:t>
            </a:r>
            <a:r>
              <a:rPr lang="en-US" sz="3200" b="1" dirty="0"/>
              <a:t> Form, Section D</a:t>
            </a:r>
          </a:p>
        </p:txBody>
      </p:sp>
      <p:sp>
        <p:nvSpPr>
          <p:cNvPr id="2" name="Slide Number Placeholder 1"/>
          <p:cNvSpPr>
            <a:spLocks noGrp="1"/>
          </p:cNvSpPr>
          <p:nvPr>
            <p:ph type="sldNum" sz="quarter" idx="12"/>
          </p:nvPr>
        </p:nvSpPr>
        <p:spPr/>
        <p:txBody>
          <a:bodyPr/>
          <a:lstStyle/>
          <a:p>
            <a:fld id="{BA9B540C-44DA-4F69-89C9-7C84606640D3}" type="slidenum">
              <a:rPr lang="en-US" smtClean="0"/>
              <a:pPr/>
              <a:t>12</a:t>
            </a:fld>
            <a:endParaRPr lang="en-US" dirty="0"/>
          </a:p>
        </p:txBody>
      </p:sp>
      <p:sp>
        <p:nvSpPr>
          <p:cNvPr id="6" name="TextBox 5"/>
          <p:cNvSpPr txBox="1"/>
          <p:nvPr/>
        </p:nvSpPr>
        <p:spPr>
          <a:xfrm>
            <a:off x="457200" y="5862935"/>
            <a:ext cx="8215326" cy="461665"/>
          </a:xfrm>
          <a:prstGeom prst="rect">
            <a:avLst/>
          </a:prstGeom>
          <a:noFill/>
        </p:spPr>
        <p:txBody>
          <a:bodyPr wrap="none" rtlCol="0">
            <a:spAutoFit/>
          </a:bodyPr>
          <a:lstStyle/>
          <a:p>
            <a:r>
              <a:rPr lang="en-US" sz="2400" b="1" dirty="0">
                <a:solidFill>
                  <a:srgbClr val="008000"/>
                </a:solidFill>
              </a:rPr>
              <a:t>Your </a:t>
            </a:r>
            <a:r>
              <a:rPr lang="en-US" sz="2400" b="1" u="sng" dirty="0">
                <a:solidFill>
                  <a:srgbClr val="008000"/>
                </a:solidFill>
              </a:rPr>
              <a:t>research support </a:t>
            </a:r>
            <a:r>
              <a:rPr lang="en-US" sz="2400" b="1" dirty="0">
                <a:solidFill>
                  <a:srgbClr val="008000"/>
                </a:solidFill>
              </a:rPr>
              <a:t> and/or  </a:t>
            </a:r>
            <a:r>
              <a:rPr lang="en-US" sz="2400" b="1" u="sng" dirty="0">
                <a:solidFill>
                  <a:srgbClr val="008000"/>
                </a:solidFill>
              </a:rPr>
              <a:t>scholastic performance</a:t>
            </a:r>
          </a:p>
        </p:txBody>
      </p:sp>
      <p:pic>
        <p:nvPicPr>
          <p:cNvPr id="3" name="Picture 2" descr="Samples can be retrieved from https://grants.nih.gov/grants/forms/biosketch.htm " title="Image of Sample Scholastic Performance section">
            <a:extLst>
              <a:ext uri="{FF2B5EF4-FFF2-40B4-BE49-F238E27FC236}">
                <a16:creationId xmlns:a16="http://schemas.microsoft.com/office/drawing/2014/main" id="{1F49C0CD-1AFE-8646-8521-FAE6D43BA1BA}"/>
              </a:ext>
            </a:extLst>
          </p:cNvPr>
          <p:cNvPicPr>
            <a:picLocks noChangeAspect="1"/>
          </p:cNvPicPr>
          <p:nvPr/>
        </p:nvPicPr>
        <p:blipFill>
          <a:blip r:embed="rId3"/>
          <a:stretch>
            <a:fillRect/>
          </a:stretch>
        </p:blipFill>
        <p:spPr>
          <a:xfrm>
            <a:off x="838200" y="3316161"/>
            <a:ext cx="6401321" cy="2398839"/>
          </a:xfrm>
          <a:prstGeom prst="rect">
            <a:avLst/>
          </a:prstGeom>
          <a:effectLst>
            <a:outerShdw blurRad="152400" dist="63500" dir="2700000" algn="tl" rotWithShape="0">
              <a:srgbClr val="000000">
                <a:alpha val="43000"/>
              </a:srgbClr>
            </a:outerShdw>
          </a:effectLst>
        </p:spPr>
      </p:pic>
      <p:pic>
        <p:nvPicPr>
          <p:cNvPr id="7" name="Picture 6" descr="Samples can be retrieved from https://grants.nih.gov/grants/forms/biosketch.htm " title="Image of Sample Research Support section">
            <a:extLst>
              <a:ext uri="{FF2B5EF4-FFF2-40B4-BE49-F238E27FC236}">
                <a16:creationId xmlns:a16="http://schemas.microsoft.com/office/drawing/2014/main" id="{C1F67C84-7FA5-754F-A940-0EA024E03C4D}"/>
              </a:ext>
            </a:extLst>
          </p:cNvPr>
          <p:cNvPicPr>
            <a:picLocks noChangeAspect="1"/>
          </p:cNvPicPr>
          <p:nvPr/>
        </p:nvPicPr>
        <p:blipFill>
          <a:blip r:embed="rId4"/>
          <a:stretch>
            <a:fillRect/>
          </a:stretch>
        </p:blipFill>
        <p:spPr>
          <a:xfrm>
            <a:off x="838200" y="961548"/>
            <a:ext cx="7794401" cy="2206677"/>
          </a:xfrm>
          <a:prstGeom prst="rect">
            <a:avLst/>
          </a:prstGeom>
          <a:effectLst>
            <a:outerShdw blurRad="152400" dist="63500" dir="2700000" algn="tl" rotWithShape="0">
              <a:srgbClr val="000000">
                <a:alpha val="43000"/>
              </a:srgbClr>
            </a:outerShdw>
          </a:effectLst>
        </p:spPr>
      </p:pic>
    </p:spTree>
    <p:extLst>
      <p:ext uri="{BB962C8B-B14F-4D97-AF65-F5344CB8AC3E}">
        <p14:creationId xmlns:p14="http://schemas.microsoft.com/office/powerpoint/2010/main" val="636593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DAF9E11-0333-48DD-95DC-477EBB58954F}"/>
              </a:ext>
            </a:extLst>
          </p:cNvPr>
          <p:cNvSpPr>
            <a:spLocks noGrp="1"/>
          </p:cNvSpPr>
          <p:nvPr>
            <p:ph type="title"/>
          </p:nvPr>
        </p:nvSpPr>
        <p:spPr/>
        <p:txBody>
          <a:bodyPr/>
          <a:lstStyle/>
          <a:p>
            <a:r>
              <a:rPr lang="en-US" dirty="0"/>
              <a:t>Interim Research Products</a:t>
            </a:r>
          </a:p>
        </p:txBody>
      </p:sp>
      <p:sp>
        <p:nvSpPr>
          <p:cNvPr id="3" name="Content Placeholder 2"/>
          <p:cNvSpPr>
            <a:spLocks noGrp="1"/>
          </p:cNvSpPr>
          <p:nvPr>
            <p:ph idx="1"/>
          </p:nvPr>
        </p:nvSpPr>
        <p:spPr>
          <a:xfrm>
            <a:off x="152400" y="906244"/>
            <a:ext cx="8229600" cy="4324350"/>
          </a:xfrm>
        </p:spPr>
        <p:txBody>
          <a:bodyPr/>
          <a:lstStyle/>
          <a:p>
            <a:r>
              <a:rPr lang="en-US" dirty="0"/>
              <a:t>Complete, public research products that are not final</a:t>
            </a:r>
            <a:br>
              <a:rPr lang="en-US" dirty="0"/>
            </a:br>
            <a:r>
              <a:rPr lang="en-US" sz="1800" dirty="0">
                <a:hlinkClick r:id="rId3"/>
              </a:rPr>
              <a:t>https://nexus.od.nih.gov/all/2017/03/28/following-up-on-interim-research-products/</a:t>
            </a:r>
            <a:r>
              <a:rPr lang="en-US" sz="1800" dirty="0"/>
              <a:t> </a:t>
            </a:r>
          </a:p>
          <a:p>
            <a:r>
              <a:rPr lang="en-US" dirty="0"/>
              <a:t>Optional examples</a:t>
            </a:r>
          </a:p>
          <a:p>
            <a:pPr lvl="1"/>
            <a:r>
              <a:rPr lang="en-US" sz="1600" dirty="0"/>
              <a:t>Preprints are complete and public drafts of a scientific documents. Arguably speeds dissemination, establishes priority, generates feedback, and may reduce publication bias. </a:t>
            </a:r>
          </a:p>
          <a:p>
            <a:pPr lvl="1"/>
            <a:r>
              <a:rPr lang="en-US" sz="1600" dirty="0"/>
              <a:t>Pre-registering protocols is publicly declaring key elements of a research project in advance. </a:t>
            </a:r>
          </a:p>
          <a:p>
            <a:pPr lvl="1"/>
            <a:r>
              <a:rPr lang="en-US" sz="1600" dirty="0"/>
              <a:t>Example: Bar DZ, </a:t>
            </a:r>
            <a:r>
              <a:rPr lang="en-US" sz="1600" dirty="0" err="1"/>
              <a:t>Atkatsh</a:t>
            </a:r>
            <a:r>
              <a:rPr lang="en-US" sz="1600" dirty="0"/>
              <a:t> K, Tavarez U, </a:t>
            </a:r>
            <a:r>
              <a:rPr lang="en-US" sz="1600" dirty="0" err="1"/>
              <a:t>Erdos</a:t>
            </a:r>
            <a:r>
              <a:rPr lang="en-US" sz="1600" dirty="0"/>
              <a:t> MR, </a:t>
            </a:r>
            <a:r>
              <a:rPr lang="en-US" sz="1600" dirty="0" err="1"/>
              <a:t>Gruenbaum</a:t>
            </a:r>
            <a:r>
              <a:rPr lang="en-US" sz="1600" dirty="0"/>
              <a:t> Y, Collins FS. </a:t>
            </a:r>
            <a:r>
              <a:rPr lang="en-US" sz="1600" dirty="0" err="1"/>
              <a:t>Biotinylation</a:t>
            </a:r>
            <a:r>
              <a:rPr lang="en-US" sz="1600" dirty="0"/>
              <a:t> by antibody recognition- A novel method for proximity labeling. </a:t>
            </a:r>
            <a:r>
              <a:rPr lang="en-US" sz="1600" dirty="0" err="1"/>
              <a:t>BioRxiv</a:t>
            </a:r>
            <a:r>
              <a:rPr lang="en-US" sz="1600" dirty="0"/>
              <a:t> 069187 [Preprint]. 2016 [cited 2017 Jan 12].  Available from: https://doi.org/10.1101/069187.</a:t>
            </a:r>
          </a:p>
          <a:p>
            <a:pPr lvl="1"/>
            <a:r>
              <a:rPr lang="en-US" sz="1400" dirty="0"/>
              <a:t>https://grants.nih.gov/grants/interim_product_faqs.htm</a:t>
            </a:r>
          </a:p>
        </p:txBody>
      </p:sp>
      <p:sp>
        <p:nvSpPr>
          <p:cNvPr id="4" name="Slide Number Placeholder 3"/>
          <p:cNvSpPr>
            <a:spLocks noGrp="1"/>
          </p:cNvSpPr>
          <p:nvPr>
            <p:ph type="sldNum" sz="quarter" idx="10"/>
          </p:nvPr>
        </p:nvSpPr>
        <p:spPr/>
        <p:txBody>
          <a:bodyPr/>
          <a:lstStyle/>
          <a:p>
            <a:fld id="{0E997590-8F2C-478E-9606-3E30DBE3BF68}" type="slidenum">
              <a:rPr lang="en-US" smtClean="0"/>
              <a:pPr/>
              <a:t>13</a:t>
            </a:fld>
            <a:endParaRPr lang="en-US" dirty="0"/>
          </a:p>
        </p:txBody>
      </p:sp>
      <p:sp>
        <p:nvSpPr>
          <p:cNvPr id="5" name="TextBox 4">
            <a:extLst>
              <a:ext uri="{FF2B5EF4-FFF2-40B4-BE49-F238E27FC236}">
                <a16:creationId xmlns:a16="http://schemas.microsoft.com/office/drawing/2014/main" id="{865E988F-E967-0F45-AF08-A9A53CB27A51}"/>
              </a:ext>
            </a:extLst>
          </p:cNvPr>
          <p:cNvSpPr txBox="1"/>
          <p:nvPr/>
        </p:nvSpPr>
        <p:spPr>
          <a:xfrm>
            <a:off x="533400" y="5678269"/>
            <a:ext cx="7848600" cy="646331"/>
          </a:xfrm>
          <a:prstGeom prst="rect">
            <a:avLst/>
          </a:prstGeom>
          <a:noFill/>
          <a:ln w="22225">
            <a:solidFill>
              <a:schemeClr val="accent6">
                <a:alpha val="58000"/>
              </a:schemeClr>
            </a:solidFill>
          </a:ln>
        </p:spPr>
        <p:txBody>
          <a:bodyPr wrap="square" rtlCol="0">
            <a:spAutoFit/>
          </a:bodyPr>
          <a:lstStyle/>
          <a:p>
            <a:r>
              <a:rPr lang="en-US" b="1" dirty="0"/>
              <a:t>Guide notice</a:t>
            </a:r>
            <a:r>
              <a:rPr lang="en-US" dirty="0"/>
              <a:t>: Reporting Preprints and Other Interim Research Products</a:t>
            </a:r>
          </a:p>
          <a:p>
            <a:r>
              <a:rPr lang="en-US" dirty="0">
                <a:hlinkClick r:id="rId4"/>
              </a:rPr>
              <a:t>https://grants.nih.gov/grants/guide/notice-files/NOT-OD-17-050.html</a:t>
            </a:r>
            <a:r>
              <a:rPr lang="en-US" dirty="0"/>
              <a:t> </a:t>
            </a:r>
          </a:p>
        </p:txBody>
      </p:sp>
    </p:spTree>
    <p:extLst>
      <p:ext uri="{BB962C8B-B14F-4D97-AF65-F5344CB8AC3E}">
        <p14:creationId xmlns:p14="http://schemas.microsoft.com/office/powerpoint/2010/main" val="1319281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E62632-910F-4DAB-B2D5-F567D35E41AB}"/>
              </a:ext>
            </a:extLst>
          </p:cNvPr>
          <p:cNvSpPr>
            <a:spLocks noGrp="1"/>
          </p:cNvSpPr>
          <p:nvPr>
            <p:ph type="title"/>
          </p:nvPr>
        </p:nvSpPr>
        <p:spPr/>
        <p:txBody>
          <a:bodyPr/>
          <a:lstStyle/>
          <a:p>
            <a:r>
              <a:rPr lang="en-US" dirty="0" err="1"/>
              <a:t>Biosketch</a:t>
            </a:r>
            <a:r>
              <a:rPr lang="en-US" dirty="0"/>
              <a:t> Compliance</a:t>
            </a:r>
          </a:p>
        </p:txBody>
      </p:sp>
      <p:sp>
        <p:nvSpPr>
          <p:cNvPr id="3" name="Content Placeholder 2"/>
          <p:cNvSpPr>
            <a:spLocks noGrp="1"/>
          </p:cNvSpPr>
          <p:nvPr>
            <p:ph idx="1"/>
          </p:nvPr>
        </p:nvSpPr>
        <p:spPr>
          <a:xfrm>
            <a:off x="152400" y="838200"/>
            <a:ext cx="8229600" cy="4324350"/>
          </a:xfrm>
        </p:spPr>
        <p:txBody>
          <a:bodyPr/>
          <a:lstStyle/>
          <a:p>
            <a:pPr lvl="1"/>
            <a:r>
              <a:rPr lang="en-US" dirty="0"/>
              <a:t>All </a:t>
            </a:r>
            <a:r>
              <a:rPr lang="en-US" dirty="0" err="1"/>
              <a:t>biosketches</a:t>
            </a:r>
            <a:r>
              <a:rPr lang="en-US" dirty="0"/>
              <a:t> must be formatted per the instructions in the application guide:</a:t>
            </a:r>
          </a:p>
          <a:p>
            <a:pPr lvl="1"/>
            <a:r>
              <a:rPr lang="en-US" dirty="0"/>
              <a:t>All sections completed</a:t>
            </a:r>
          </a:p>
          <a:p>
            <a:pPr lvl="1"/>
            <a:r>
              <a:rPr lang="en-US" dirty="0"/>
              <a:t>No more than 5 contributions with no more than 4 citations per contribution</a:t>
            </a:r>
          </a:p>
          <a:p>
            <a:pPr lvl="1"/>
            <a:r>
              <a:rPr lang="en-US" dirty="0"/>
              <a:t>A “.gov” URL for the optional link to a full list of your published work</a:t>
            </a:r>
          </a:p>
          <a:p>
            <a:pPr lvl="1"/>
            <a:r>
              <a:rPr lang="en-US" dirty="0"/>
              <a:t>No overstuffing</a:t>
            </a:r>
          </a:p>
          <a:p>
            <a:pPr lvl="1"/>
            <a:r>
              <a:rPr lang="en-US" dirty="0"/>
              <a:t>Approved formatting</a:t>
            </a:r>
          </a:p>
          <a:p>
            <a:pPr lvl="1"/>
            <a:r>
              <a:rPr lang="en-US" dirty="0"/>
              <a:t>Five (5) pages or less</a:t>
            </a:r>
          </a:p>
          <a:p>
            <a:pPr lvl="1"/>
            <a:endParaRPr lang="en-US" dirty="0"/>
          </a:p>
          <a:p>
            <a:pPr lvl="1"/>
            <a:r>
              <a:rPr lang="en-US" dirty="0"/>
              <a:t>Failure to follow the policy means NIH may withdraw your application from consideration (</a:t>
            </a:r>
            <a:r>
              <a:rPr lang="en-US" dirty="0">
                <a:hlinkClick r:id="rId3">
                  <a:extLst>
                    <a:ext uri="{A12FA001-AC4F-418D-AE19-62706E023703}">
                      <ahyp:hlinkClr xmlns:ahyp="http://schemas.microsoft.com/office/drawing/2018/hyperlinkcolor" val="tx"/>
                    </a:ext>
                  </a:extLst>
                </a:hlinkClick>
              </a:rPr>
              <a:t>NOT-OD-15-095</a:t>
            </a:r>
            <a:r>
              <a:rPr lang="en-US" dirty="0"/>
              <a:t>). </a:t>
            </a:r>
          </a:p>
          <a:p>
            <a:pPr lvl="1"/>
            <a:endParaRPr lang="en-US" dirty="0"/>
          </a:p>
        </p:txBody>
      </p:sp>
    </p:spTree>
    <p:extLst>
      <p:ext uri="{BB962C8B-B14F-4D97-AF65-F5344CB8AC3E}">
        <p14:creationId xmlns:p14="http://schemas.microsoft.com/office/powerpoint/2010/main" val="1526236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1D8843-87AA-4ED6-9987-EE2DDD5C93FC}"/>
              </a:ext>
            </a:extLst>
          </p:cNvPr>
          <p:cNvSpPr>
            <a:spLocks noGrp="1"/>
          </p:cNvSpPr>
          <p:nvPr>
            <p:ph type="title"/>
          </p:nvPr>
        </p:nvSpPr>
        <p:spPr/>
        <p:txBody>
          <a:bodyPr/>
          <a:lstStyle/>
          <a:p>
            <a:r>
              <a:rPr lang="en-US" dirty="0" err="1"/>
              <a:t>Biosketch</a:t>
            </a:r>
            <a:r>
              <a:rPr lang="en-US" dirty="0"/>
              <a:t> Summary</a:t>
            </a:r>
          </a:p>
        </p:txBody>
      </p:sp>
      <p:sp>
        <p:nvSpPr>
          <p:cNvPr id="3" name="Content Placeholder 2"/>
          <p:cNvSpPr>
            <a:spLocks noGrp="1"/>
          </p:cNvSpPr>
          <p:nvPr>
            <p:ph idx="1"/>
          </p:nvPr>
        </p:nvSpPr>
        <p:spPr>
          <a:xfrm>
            <a:off x="228600" y="762000"/>
            <a:ext cx="8229600" cy="4324350"/>
          </a:xfrm>
        </p:spPr>
        <p:txBody>
          <a:bodyPr/>
          <a:lstStyle/>
          <a:p>
            <a:r>
              <a:rPr lang="en-US" sz="2000" dirty="0"/>
              <a:t>General advice</a:t>
            </a:r>
          </a:p>
          <a:p>
            <a:pPr lvl="1"/>
            <a:r>
              <a:rPr lang="en-US" sz="2400" dirty="0"/>
              <a:t>Make it personal</a:t>
            </a:r>
          </a:p>
          <a:p>
            <a:pPr lvl="2"/>
            <a:r>
              <a:rPr lang="en-US" sz="2000" dirty="0"/>
              <a:t>Only opportunity to tell the reviewers about you, your career, and expertise</a:t>
            </a:r>
          </a:p>
          <a:p>
            <a:pPr lvl="2"/>
            <a:r>
              <a:rPr lang="en-US" sz="2000" dirty="0"/>
              <a:t>Seek advice and examples from peers and senior colleagues about what a biosketch looks like</a:t>
            </a:r>
          </a:p>
          <a:p>
            <a:pPr lvl="1"/>
            <a:r>
              <a:rPr lang="en-US" sz="2400" dirty="0"/>
              <a:t>Help the reviewers!</a:t>
            </a:r>
          </a:p>
          <a:p>
            <a:pPr lvl="2"/>
            <a:r>
              <a:rPr lang="en-US" sz="2000" dirty="0"/>
              <a:t>Demonstrate that you are the most qualified investigator to do the work</a:t>
            </a:r>
          </a:p>
          <a:p>
            <a:pPr lvl="2"/>
            <a:r>
              <a:rPr lang="en-US" sz="2000" dirty="0"/>
              <a:t>Reviewers instructed that publication track record for early career investigators may not match more established investigators</a:t>
            </a:r>
          </a:p>
          <a:p>
            <a:pPr lvl="2"/>
            <a:r>
              <a:rPr lang="en-US" sz="2000" dirty="0"/>
              <a:t>Favor clarity over detail and jargon </a:t>
            </a:r>
          </a:p>
          <a:p>
            <a:pPr lvl="2"/>
            <a:endParaRPr lang="en-US" sz="2000" dirty="0"/>
          </a:p>
          <a:p>
            <a:pPr lvl="1"/>
            <a:r>
              <a:rPr lang="en-US" sz="2400" dirty="0"/>
              <a:t>Opportunity to cite interim research products</a:t>
            </a:r>
          </a:p>
          <a:p>
            <a:pPr lvl="1"/>
            <a:r>
              <a:rPr lang="en-US" sz="2400" dirty="0"/>
              <a:t>Provide a URL to publications via a federal (.gov) website </a:t>
            </a:r>
          </a:p>
        </p:txBody>
      </p:sp>
    </p:spTree>
    <p:extLst>
      <p:ext uri="{BB962C8B-B14F-4D97-AF65-F5344CB8AC3E}">
        <p14:creationId xmlns:p14="http://schemas.microsoft.com/office/powerpoint/2010/main" val="3882071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414B04-A5E5-43E4-8F0D-CE7C68482A9A}"/>
              </a:ext>
            </a:extLst>
          </p:cNvPr>
          <p:cNvSpPr>
            <a:spLocks noGrp="1"/>
          </p:cNvSpPr>
          <p:nvPr>
            <p:ph type="title"/>
          </p:nvPr>
        </p:nvSpPr>
        <p:spPr/>
        <p:txBody>
          <a:bodyPr/>
          <a:lstStyle/>
          <a:p>
            <a:r>
              <a:rPr lang="en-US" dirty="0" err="1"/>
              <a:t>Biosketch</a:t>
            </a:r>
            <a:r>
              <a:rPr lang="en-US" dirty="0"/>
              <a:t> Summary</a:t>
            </a:r>
          </a:p>
        </p:txBody>
      </p:sp>
      <p:sp>
        <p:nvSpPr>
          <p:cNvPr id="3" name="Content Placeholder 2"/>
          <p:cNvSpPr>
            <a:spLocks noGrp="1"/>
          </p:cNvSpPr>
          <p:nvPr>
            <p:ph idx="1"/>
          </p:nvPr>
        </p:nvSpPr>
        <p:spPr/>
        <p:txBody>
          <a:bodyPr/>
          <a:lstStyle/>
          <a:p>
            <a:r>
              <a:rPr lang="en-US" dirty="0"/>
              <a:t>Serve as a reviewer</a:t>
            </a:r>
          </a:p>
          <a:p>
            <a:pPr lvl="1"/>
            <a:r>
              <a:rPr lang="en-US" dirty="0"/>
              <a:t>CSR’s Early Career Reviewer (ECR) Program</a:t>
            </a:r>
          </a:p>
          <a:p>
            <a:pPr lvl="2"/>
            <a:r>
              <a:rPr lang="en-US" dirty="0">
                <a:hlinkClick r:id="rId3"/>
              </a:rPr>
              <a:t>https://public.csr.nih.gov/ForReviewers/BecomeAReviewer/ECR</a:t>
            </a:r>
            <a:r>
              <a:rPr lang="en-US" dirty="0"/>
              <a:t> </a:t>
            </a:r>
          </a:p>
          <a:p>
            <a:pPr lvl="1"/>
            <a:r>
              <a:rPr lang="en-US" dirty="0"/>
              <a:t>Contact your friendly SRO</a:t>
            </a:r>
          </a:p>
          <a:p>
            <a:pPr lvl="2"/>
            <a:r>
              <a:rPr lang="en-US" dirty="0">
                <a:hlinkClick r:id="rId4"/>
              </a:rPr>
              <a:t>https://public.csr.nih.gov/ForApplicants/SubmissionAndAssignment</a:t>
            </a:r>
            <a:r>
              <a:rPr lang="en-US" dirty="0"/>
              <a:t> </a:t>
            </a:r>
          </a:p>
          <a:p>
            <a:pPr lvl="2"/>
            <a:endParaRPr lang="en-US" dirty="0"/>
          </a:p>
          <a:p>
            <a:pPr lvl="2"/>
            <a:endParaRPr lang="en-US" dirty="0"/>
          </a:p>
        </p:txBody>
      </p:sp>
      <p:pic>
        <p:nvPicPr>
          <p:cNvPr id="4" name="Picture 3" descr="A composite photo of seven diverse scientists reviewing NIH grant applicaitons at a study section meeting.">
            <a:extLst>
              <a:ext uri="{FF2B5EF4-FFF2-40B4-BE49-F238E27FC236}">
                <a16:creationId xmlns:a16="http://schemas.microsoft.com/office/drawing/2014/main" id="{317D79C8-AAAC-4F0E-B5E0-D90A68464C26}"/>
              </a:ext>
            </a:extLst>
          </p:cNvPr>
          <p:cNvPicPr>
            <a:picLocks noChangeAspect="1"/>
          </p:cNvPicPr>
          <p:nvPr/>
        </p:nvPicPr>
        <p:blipFill>
          <a:blip r:embed="rId5"/>
          <a:stretch>
            <a:fillRect/>
          </a:stretch>
        </p:blipFill>
        <p:spPr>
          <a:xfrm>
            <a:off x="807057" y="3962400"/>
            <a:ext cx="7651143" cy="1469263"/>
          </a:xfrm>
          <a:prstGeom prst="rect">
            <a:avLst/>
          </a:prstGeom>
        </p:spPr>
      </p:pic>
    </p:spTree>
    <p:extLst>
      <p:ext uri="{BB962C8B-B14F-4D97-AF65-F5344CB8AC3E}">
        <p14:creationId xmlns:p14="http://schemas.microsoft.com/office/powerpoint/2010/main" val="238804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sz="2000" dirty="0"/>
              <a:t>Betsy Read-Connole Ph.D</a:t>
            </a:r>
            <a:r>
              <a:rPr lang="en-US" dirty="0"/>
              <a:t>.</a:t>
            </a:r>
          </a:p>
          <a:p>
            <a:r>
              <a:rPr lang="en-US" dirty="0"/>
              <a:t>Division of Cancer Biology, National Cancer Institute, NIH  </a:t>
            </a:r>
          </a:p>
        </p:txBody>
      </p:sp>
      <p:sp>
        <p:nvSpPr>
          <p:cNvPr id="4" name="Date Placeholder 3"/>
          <p:cNvSpPr>
            <a:spLocks noGrp="1"/>
          </p:cNvSpPr>
          <p:nvPr>
            <p:ph type="dt" sz="half" idx="2"/>
          </p:nvPr>
        </p:nvSpPr>
        <p:spPr/>
        <p:txBody>
          <a:bodyPr/>
          <a:lstStyle/>
          <a:p>
            <a:pPr>
              <a:defRPr/>
            </a:pPr>
            <a:r>
              <a:rPr lang="en-US" sz="2400" dirty="0"/>
              <a:t>May 16, 2019</a:t>
            </a:r>
          </a:p>
        </p:txBody>
      </p:sp>
      <p:sp>
        <p:nvSpPr>
          <p:cNvPr id="6" name="Title 5">
            <a:extLst>
              <a:ext uri="{FF2B5EF4-FFF2-40B4-BE49-F238E27FC236}">
                <a16:creationId xmlns:a16="http://schemas.microsoft.com/office/drawing/2014/main" id="{AEC9A6B3-8C58-488B-A76F-BBBB3EE68C6F}"/>
              </a:ext>
            </a:extLst>
          </p:cNvPr>
          <p:cNvSpPr>
            <a:spLocks noGrp="1"/>
          </p:cNvSpPr>
          <p:nvPr>
            <p:ph type="ctrTitle"/>
          </p:nvPr>
        </p:nvSpPr>
        <p:spPr>
          <a:xfrm>
            <a:off x="1447800" y="990600"/>
            <a:ext cx="6248400" cy="1812254"/>
          </a:xfrm>
        </p:spPr>
        <p:txBody>
          <a:bodyPr/>
          <a:lstStyle/>
          <a:p>
            <a:r>
              <a:rPr lang="en-US" sz="5400" dirty="0"/>
              <a:t>SciENcv Overview</a:t>
            </a:r>
          </a:p>
        </p:txBody>
      </p:sp>
    </p:spTree>
    <p:extLst>
      <p:ext uri="{BB962C8B-B14F-4D97-AF65-F5344CB8AC3E}">
        <p14:creationId xmlns:p14="http://schemas.microsoft.com/office/powerpoint/2010/main" val="159313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solidFill>
                  <a:srgbClr val="4F81BD"/>
                </a:solidFill>
              </a:rPr>
              <a:t>SciENcv = Science Experts Network Curriculum Vitae</a:t>
            </a:r>
          </a:p>
        </p:txBody>
      </p:sp>
      <p:sp>
        <p:nvSpPr>
          <p:cNvPr id="3" name="Content Placeholder 2"/>
          <p:cNvSpPr>
            <a:spLocks noGrp="1"/>
          </p:cNvSpPr>
          <p:nvPr>
            <p:ph idx="1"/>
          </p:nvPr>
        </p:nvSpPr>
        <p:spPr>
          <a:xfrm>
            <a:off x="533400" y="1624012"/>
            <a:ext cx="8229600" cy="4525963"/>
          </a:xfrm>
        </p:spPr>
        <p:txBody>
          <a:bodyPr>
            <a:normAutofit/>
          </a:bodyPr>
          <a:lstStyle/>
          <a:p>
            <a:pPr marL="0" lvl="1" indent="0">
              <a:buNone/>
            </a:pPr>
            <a:r>
              <a:rPr lang="en-US" sz="1800" b="1" i="1" dirty="0">
                <a:solidFill>
                  <a:schemeClr val="tx1"/>
                </a:solidFill>
              </a:rPr>
              <a:t>Vision- </a:t>
            </a:r>
            <a:r>
              <a:rPr lang="en-US" sz="1800" i="1" dirty="0">
                <a:solidFill>
                  <a:schemeClr val="tx1"/>
                </a:solidFill>
              </a:rPr>
              <a:t>Let investigators harvest their data from multiple systems to support funding applications, reporting and collaboration with less burden and complexity</a:t>
            </a:r>
            <a:endParaRPr lang="en-US" sz="1100" b="1" dirty="0"/>
          </a:p>
          <a:p>
            <a:pPr marL="0" indent="0">
              <a:buNone/>
            </a:pPr>
            <a:r>
              <a:rPr lang="en-US" sz="1800" b="1" dirty="0"/>
              <a:t>Goals</a:t>
            </a:r>
          </a:p>
          <a:p>
            <a:pPr lvl="1"/>
            <a:r>
              <a:rPr lang="en-US" sz="1600" b="1" dirty="0"/>
              <a:t>Reduce burden </a:t>
            </a:r>
            <a:r>
              <a:rPr lang="en-US" sz="1600" dirty="0"/>
              <a:t>of applying for federal funds and maintaining federal profiles</a:t>
            </a:r>
          </a:p>
          <a:p>
            <a:pPr lvl="1"/>
            <a:r>
              <a:rPr lang="en-US" sz="1600" b="1" dirty="0"/>
              <a:t>Track impact </a:t>
            </a:r>
            <a:r>
              <a:rPr lang="en-US" sz="1600" dirty="0"/>
              <a:t>of federal investments in science and scientist careers through scientist-curated data </a:t>
            </a:r>
          </a:p>
          <a:p>
            <a:pPr lvl="1"/>
            <a:r>
              <a:rPr lang="en-US" sz="1600" b="1" dirty="0"/>
              <a:t>Support collaboration and networking services </a:t>
            </a:r>
            <a:r>
              <a:rPr lang="en-US" sz="1600" dirty="0"/>
              <a:t>to find reviewers, collaborators, mentors, etc. </a:t>
            </a:r>
          </a:p>
          <a:p>
            <a:pPr marL="0" indent="0">
              <a:buNone/>
            </a:pPr>
            <a:r>
              <a:rPr lang="en-US" sz="1800" b="1" dirty="0"/>
              <a:t>Products to date</a:t>
            </a:r>
          </a:p>
          <a:p>
            <a:pPr lvl="1"/>
            <a:r>
              <a:rPr lang="en-US" sz="1600" dirty="0"/>
              <a:t>NIH biosketches, NSF biosketch, Ed IES biosketch</a:t>
            </a:r>
          </a:p>
          <a:p>
            <a:pPr lvl="1"/>
            <a:r>
              <a:rPr lang="en-US" sz="1600" dirty="0"/>
              <a:t>Embedded XML</a:t>
            </a:r>
          </a:p>
          <a:p>
            <a:pPr lvl="1"/>
            <a:r>
              <a:rPr lang="en-US" sz="1600" dirty="0"/>
              <a:t>Integration with ORCID, Fastlane, PubMed and eRA</a:t>
            </a:r>
          </a:p>
          <a:p>
            <a:pPr lvl="1"/>
            <a:r>
              <a:rPr lang="en-US" sz="1600" dirty="0"/>
              <a:t>Bulk upload of citations from reference manager software</a:t>
            </a:r>
          </a:p>
          <a:p>
            <a:pPr lvl="1"/>
            <a:r>
              <a:rPr lang="en-US" sz="1600" dirty="0"/>
              <a:t>Internal refinements: user testing, adopting agile software principles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9B540C-44DA-4F69-89C9-7C84606640D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4771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6375A-D33A-CA4C-8371-339D9E58E173}"/>
              </a:ext>
            </a:extLst>
          </p:cNvPr>
          <p:cNvSpPr>
            <a:spLocks noGrp="1"/>
          </p:cNvSpPr>
          <p:nvPr>
            <p:ph type="title"/>
          </p:nvPr>
        </p:nvSpPr>
        <p:spPr>
          <a:xfrm>
            <a:off x="628650" y="620422"/>
            <a:ext cx="7886700" cy="994172"/>
          </a:xfrm>
        </p:spPr>
        <p:txBody>
          <a:bodyPr/>
          <a:lstStyle/>
          <a:p>
            <a:pPr algn="ctr"/>
            <a:r>
              <a:rPr lang="en-US" dirty="0"/>
              <a:t>Research Funding Cycle</a:t>
            </a:r>
          </a:p>
        </p:txBody>
      </p:sp>
      <p:pic>
        <p:nvPicPr>
          <p:cNvPr id="4" name="Content Placeholder 3" descr="graphic showing research funding cycle from planning to sharing results, illustrating my bibliography coming in at the &quot;Manage grant award&quot; step, and Sciencv coming in at the &quot;Apply&quot; step">
            <a:extLst>
              <a:ext uri="{FF2B5EF4-FFF2-40B4-BE49-F238E27FC236}">
                <a16:creationId xmlns:a16="http://schemas.microsoft.com/office/drawing/2014/main" id="{DE314D59-76D1-9C45-9792-57214D23B53A}"/>
              </a:ext>
            </a:extLst>
          </p:cNvPr>
          <p:cNvPicPr>
            <a:picLocks noGrp="1" noChangeAspect="1"/>
          </p:cNvPicPr>
          <p:nvPr>
            <p:ph sz="quarter" idx="10"/>
          </p:nvPr>
        </p:nvPicPr>
        <p:blipFill>
          <a:blip r:embed="rId2"/>
          <a:stretch>
            <a:fillRect/>
          </a:stretch>
        </p:blipFill>
        <p:spPr>
          <a:xfrm>
            <a:off x="2549351" y="1750984"/>
            <a:ext cx="4045298" cy="3416385"/>
          </a:xfrm>
          <a:prstGeom prst="rect">
            <a:avLst/>
          </a:prstGeom>
        </p:spPr>
      </p:pic>
      <p:sp>
        <p:nvSpPr>
          <p:cNvPr id="5" name="TextBox 4">
            <a:extLst>
              <a:ext uri="{FF2B5EF4-FFF2-40B4-BE49-F238E27FC236}">
                <a16:creationId xmlns:a16="http://schemas.microsoft.com/office/drawing/2014/main" id="{470B2667-BA52-6F43-A55B-5CD48921BAA5}"/>
              </a:ext>
            </a:extLst>
          </p:cNvPr>
          <p:cNvSpPr txBox="1"/>
          <p:nvPr/>
        </p:nvSpPr>
        <p:spPr>
          <a:xfrm>
            <a:off x="3212726" y="5244791"/>
            <a:ext cx="2718549" cy="213585"/>
          </a:xfrm>
          <a:prstGeom prst="rect">
            <a:avLst/>
          </a:prstGeom>
          <a:noFill/>
        </p:spPr>
        <p:txBody>
          <a:bodyPr wrap="square" rtlCol="0">
            <a:spAutoFit/>
          </a:bodyPr>
          <a:lstStyle/>
          <a:p>
            <a:pPr algn="ctr"/>
            <a:r>
              <a:rPr lang="en-US" sz="788" i="1" dirty="0">
                <a:solidFill>
                  <a:schemeClr val="tx1">
                    <a:lumMod val="50000"/>
                    <a:lumOff val="50000"/>
                  </a:schemeClr>
                </a:solidFill>
              </a:rPr>
              <a:t>Source: https://</a:t>
            </a:r>
            <a:r>
              <a:rPr lang="en-US" sz="788" i="1" dirty="0" err="1">
                <a:solidFill>
                  <a:schemeClr val="tx1">
                    <a:lumMod val="50000"/>
                    <a:lumOff val="50000"/>
                  </a:schemeClr>
                </a:solidFill>
              </a:rPr>
              <a:t>grants.nih.gov</a:t>
            </a:r>
            <a:r>
              <a:rPr lang="en-US" sz="788" i="1" dirty="0">
                <a:solidFill>
                  <a:schemeClr val="tx1">
                    <a:lumMod val="50000"/>
                    <a:lumOff val="50000"/>
                  </a:schemeClr>
                </a:solidFill>
              </a:rPr>
              <a:t>/grants/</a:t>
            </a:r>
            <a:r>
              <a:rPr lang="en-US" sz="788" i="1" dirty="0" err="1">
                <a:solidFill>
                  <a:schemeClr val="tx1">
                    <a:lumMod val="50000"/>
                    <a:lumOff val="50000"/>
                  </a:schemeClr>
                </a:solidFill>
              </a:rPr>
              <a:t>grants_process.htm</a:t>
            </a:r>
            <a:endParaRPr lang="en-US" sz="788" i="1" dirty="0">
              <a:solidFill>
                <a:schemeClr val="tx1">
                  <a:lumMod val="50000"/>
                  <a:lumOff val="50000"/>
                </a:schemeClr>
              </a:solidFill>
            </a:endParaRPr>
          </a:p>
        </p:txBody>
      </p:sp>
      <p:cxnSp>
        <p:nvCxnSpPr>
          <p:cNvPr id="6" name="Straight Arrow Connector 5">
            <a:extLst>
              <a:ext uri="{FF2B5EF4-FFF2-40B4-BE49-F238E27FC236}">
                <a16:creationId xmlns:a16="http://schemas.microsoft.com/office/drawing/2014/main" id="{FD13EDE5-A09D-3146-A5EB-FE72F4C217C8}"/>
              </a:ext>
              <a:ext uri="{C183D7F6-B498-43B3-948B-1728B52AA6E4}">
                <adec:decorative xmlns:adec="http://schemas.microsoft.com/office/drawing/2017/decorative" val="1"/>
              </a:ext>
            </a:extLst>
          </p:cNvPr>
          <p:cNvCxnSpPr/>
          <p:nvPr/>
        </p:nvCxnSpPr>
        <p:spPr>
          <a:xfrm flipH="1" flipV="1">
            <a:off x="6148503" y="4071286"/>
            <a:ext cx="330653" cy="1385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06D02240-6B89-1C45-B3A6-22C1551CD51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79156" y="3902964"/>
            <a:ext cx="1136614" cy="917225"/>
          </a:xfrm>
          <a:prstGeom prst="rect">
            <a:avLst/>
          </a:prstGeom>
        </p:spPr>
      </p:pic>
      <p:sp>
        <p:nvSpPr>
          <p:cNvPr id="11" name="TextBox 10">
            <a:extLst>
              <a:ext uri="{FF2B5EF4-FFF2-40B4-BE49-F238E27FC236}">
                <a16:creationId xmlns:a16="http://schemas.microsoft.com/office/drawing/2014/main" id="{2E37F806-64E9-8749-B07D-23E43F98C6DC}"/>
              </a:ext>
            </a:extLst>
          </p:cNvPr>
          <p:cNvSpPr txBox="1"/>
          <p:nvPr/>
        </p:nvSpPr>
        <p:spPr>
          <a:xfrm>
            <a:off x="6615293" y="4071287"/>
            <a:ext cx="864339" cy="307777"/>
          </a:xfrm>
          <a:prstGeom prst="rect">
            <a:avLst/>
          </a:prstGeom>
          <a:noFill/>
        </p:spPr>
        <p:txBody>
          <a:bodyPr wrap="none" rtlCol="0">
            <a:spAutoFit/>
          </a:bodyPr>
          <a:lstStyle/>
          <a:p>
            <a:pPr algn="ctr"/>
            <a:r>
              <a:rPr lang="en-US" sz="1400" dirty="0">
                <a:solidFill>
                  <a:srgbClr val="FFFF00"/>
                </a:solidFill>
              </a:rPr>
              <a:t>SciENcv</a:t>
            </a:r>
          </a:p>
        </p:txBody>
      </p:sp>
      <p:cxnSp>
        <p:nvCxnSpPr>
          <p:cNvPr id="9" name="Straight Arrow Connector 8">
            <a:extLst>
              <a:ext uri="{FF2B5EF4-FFF2-40B4-BE49-F238E27FC236}">
                <a16:creationId xmlns:a16="http://schemas.microsoft.com/office/drawing/2014/main" id="{2A80C56D-2FF8-A84F-A2A6-7EE75CF78130}"/>
              </a:ext>
              <a:ext uri="{C183D7F6-B498-43B3-948B-1728B52AA6E4}">
                <adec:decorative xmlns:adec="http://schemas.microsoft.com/office/drawing/2017/decorative" val="1"/>
              </a:ext>
            </a:extLst>
          </p:cNvPr>
          <p:cNvCxnSpPr>
            <a:cxnSpLocks/>
          </p:cNvCxnSpPr>
          <p:nvPr/>
        </p:nvCxnSpPr>
        <p:spPr>
          <a:xfrm>
            <a:off x="2576542" y="2659397"/>
            <a:ext cx="396674" cy="18871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83DB8503-11E7-0C4A-AFB6-830DDC91646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39928" y="2286543"/>
            <a:ext cx="1136614" cy="917225"/>
          </a:xfrm>
          <a:prstGeom prst="rect">
            <a:avLst/>
          </a:prstGeom>
        </p:spPr>
      </p:pic>
      <p:sp>
        <p:nvSpPr>
          <p:cNvPr id="13" name="TextBox 12">
            <a:extLst>
              <a:ext uri="{FF2B5EF4-FFF2-40B4-BE49-F238E27FC236}">
                <a16:creationId xmlns:a16="http://schemas.microsoft.com/office/drawing/2014/main" id="{A38A7F9A-1DB6-9140-81AB-07C403A0E33C}"/>
              </a:ext>
            </a:extLst>
          </p:cNvPr>
          <p:cNvSpPr txBox="1"/>
          <p:nvPr/>
        </p:nvSpPr>
        <p:spPr>
          <a:xfrm>
            <a:off x="1466489" y="2345564"/>
            <a:ext cx="1083491" cy="430887"/>
          </a:xfrm>
          <a:prstGeom prst="rect">
            <a:avLst/>
          </a:prstGeom>
          <a:noFill/>
        </p:spPr>
        <p:txBody>
          <a:bodyPr wrap="square" rtlCol="0">
            <a:spAutoFit/>
          </a:bodyPr>
          <a:lstStyle/>
          <a:p>
            <a:pPr algn="ctr"/>
            <a:r>
              <a:rPr lang="en-US" sz="1100" dirty="0">
                <a:solidFill>
                  <a:srgbClr val="FFFF00"/>
                </a:solidFill>
              </a:rPr>
              <a:t>My Bibliography</a:t>
            </a:r>
          </a:p>
        </p:txBody>
      </p:sp>
    </p:spTree>
    <p:extLst>
      <p:ext uri="{BB962C8B-B14F-4D97-AF65-F5344CB8AC3E}">
        <p14:creationId xmlns:p14="http://schemas.microsoft.com/office/powerpoint/2010/main" val="1399145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186EE3-038D-4C64-ACE4-1AB4618576C0}"/>
              </a:ext>
            </a:extLst>
          </p:cNvPr>
          <p:cNvSpPr>
            <a:spLocks noGrp="1"/>
          </p:cNvSpPr>
          <p:nvPr>
            <p:ph type="title"/>
          </p:nvPr>
        </p:nvSpPr>
        <p:spPr/>
        <p:txBody>
          <a:bodyPr/>
          <a:lstStyle/>
          <a:p>
            <a:r>
              <a:rPr lang="en-US" dirty="0"/>
              <a:t>Session Plan</a:t>
            </a:r>
          </a:p>
        </p:txBody>
      </p:sp>
      <p:sp>
        <p:nvSpPr>
          <p:cNvPr id="3" name="Content Placeholder 2"/>
          <p:cNvSpPr>
            <a:spLocks noGrp="1"/>
          </p:cNvSpPr>
          <p:nvPr>
            <p:ph idx="1"/>
          </p:nvPr>
        </p:nvSpPr>
        <p:spPr/>
        <p:txBody>
          <a:bodyPr/>
          <a:lstStyle/>
          <a:p>
            <a:r>
              <a:rPr lang="en-US" dirty="0"/>
              <a:t>Review the NIH biosketch</a:t>
            </a:r>
          </a:p>
          <a:p>
            <a:r>
              <a:rPr lang="en-US" dirty="0"/>
              <a:t>Discuss SciENcv, an online tool to simplify biosketch creation for multiple agencies</a:t>
            </a:r>
          </a:p>
        </p:txBody>
      </p:sp>
    </p:spTree>
    <p:extLst>
      <p:ext uri="{BB962C8B-B14F-4D97-AF65-F5344CB8AC3E}">
        <p14:creationId xmlns:p14="http://schemas.microsoft.com/office/powerpoint/2010/main" val="538558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1485901" y="533400"/>
            <a:ext cx="6172200" cy="639893"/>
          </a:xfrm>
        </p:spPr>
        <p:txBody>
          <a:bodyPr>
            <a:normAutofit/>
          </a:bodyPr>
          <a:lstStyle/>
          <a:p>
            <a:r>
              <a:rPr lang="en-US" sz="2400" dirty="0">
                <a:solidFill>
                  <a:srgbClr val="FF0000"/>
                </a:solidFill>
              </a:rPr>
              <a:t>SF424 Application guide, 245 pages</a:t>
            </a:r>
          </a:p>
        </p:txBody>
      </p:sp>
      <p:pic>
        <p:nvPicPr>
          <p:cNvPr id="3" name="Picture 2" descr="Screenshot of NIH application guide instruction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664" y="1219200"/>
            <a:ext cx="6936672" cy="4800600"/>
          </a:xfrm>
          <a:prstGeom prst="rect">
            <a:avLst/>
          </a:prstGeom>
        </p:spPr>
      </p:pic>
    </p:spTree>
    <p:extLst>
      <p:ext uri="{BB962C8B-B14F-4D97-AF65-F5344CB8AC3E}">
        <p14:creationId xmlns:p14="http://schemas.microsoft.com/office/powerpoint/2010/main" val="4146633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 showing biosketches in sciencv then grants.gov, then Load to eRA&#10;Completeness?&#10;Determine area&#10;Assign to IC&#10;Assign to Review&#10;SRO&#10;Scoring&#10;"/>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rot="20060900">
            <a:off x="5100439" y="3108417"/>
            <a:ext cx="2658433" cy="1695073"/>
          </a:xfrm>
          <a:prstGeom prst="rect">
            <a:avLst/>
          </a:prstGeom>
        </p:spPr>
      </p:pic>
      <p:sp>
        <p:nvSpPr>
          <p:cNvPr id="15" name="Title 14"/>
          <p:cNvSpPr>
            <a:spLocks noGrp="1"/>
          </p:cNvSpPr>
          <p:nvPr>
            <p:ph type="title"/>
          </p:nvPr>
        </p:nvSpPr>
        <p:spPr>
          <a:xfrm>
            <a:off x="1485900" y="833153"/>
            <a:ext cx="6172200" cy="639893"/>
          </a:xfrm>
        </p:spPr>
        <p:txBody>
          <a:bodyPr>
            <a:noAutofit/>
          </a:bodyPr>
          <a:lstStyle/>
          <a:p>
            <a:r>
              <a:rPr lang="en-US" sz="3600" dirty="0" err="1">
                <a:solidFill>
                  <a:srgbClr val="4F81BD"/>
                </a:solidFill>
              </a:rPr>
              <a:t>Grants.gov</a:t>
            </a:r>
            <a:endParaRPr lang="en-US" sz="3600" dirty="0">
              <a:solidFill>
                <a:srgbClr val="4F81BD"/>
              </a:solidFill>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1406635" y="2343016"/>
            <a:ext cx="1945857" cy="2786328"/>
          </a:xfrm>
          <a:prstGeom prst="rect">
            <a:avLst/>
          </a:prstGeom>
        </p:spPr>
      </p:pic>
      <p:sp>
        <p:nvSpPr>
          <p:cNvPr id="3" name="TextBox 2"/>
          <p:cNvSpPr txBox="1"/>
          <p:nvPr/>
        </p:nvSpPr>
        <p:spPr>
          <a:xfrm>
            <a:off x="1554442" y="2700549"/>
            <a:ext cx="2209800" cy="2677656"/>
          </a:xfrm>
          <a:prstGeom prst="rect">
            <a:avLst/>
          </a:prstGeom>
          <a:noFill/>
        </p:spPr>
        <p:txBody>
          <a:bodyPr wrap="square" rtlCol="0">
            <a:spAutoFit/>
          </a:bodyPr>
          <a:lstStyle/>
          <a:p>
            <a:r>
              <a:rPr lang="en-US" sz="2100" dirty="0"/>
              <a:t>Cover letter</a:t>
            </a:r>
          </a:p>
          <a:p>
            <a:r>
              <a:rPr lang="en-US" sz="2100" dirty="0"/>
              <a:t>Budget</a:t>
            </a:r>
          </a:p>
          <a:p>
            <a:r>
              <a:rPr lang="en-US" sz="2100" dirty="0"/>
              <a:t>Research Plan</a:t>
            </a:r>
          </a:p>
          <a:p>
            <a:r>
              <a:rPr lang="en-US" sz="2100" b="1" dirty="0" err="1">
                <a:solidFill>
                  <a:srgbClr val="FF0000"/>
                </a:solidFill>
              </a:rPr>
              <a:t>Biosketches</a:t>
            </a:r>
            <a:endParaRPr lang="en-US" sz="2100" b="1" dirty="0">
              <a:solidFill>
                <a:srgbClr val="FF0000"/>
              </a:solidFill>
            </a:endParaRPr>
          </a:p>
          <a:p>
            <a:r>
              <a:rPr lang="en-US" sz="2100" dirty="0"/>
              <a:t>Bibliography</a:t>
            </a:r>
          </a:p>
          <a:p>
            <a:r>
              <a:rPr lang="en-US" sz="2100" dirty="0"/>
              <a:t>Facilities</a:t>
            </a:r>
          </a:p>
          <a:p>
            <a:r>
              <a:rPr lang="en-US" sz="2100" dirty="0"/>
              <a:t>Animal Welfare</a:t>
            </a:r>
          </a:p>
          <a:p>
            <a:endParaRPr lang="en-US" sz="2100"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87910" y="1703123"/>
            <a:ext cx="1168181" cy="769937"/>
          </a:xfrm>
          <a:prstGeom prst="rect">
            <a:avLst/>
          </a:prstGeom>
        </p:spPr>
      </p:pic>
      <p:sp>
        <p:nvSpPr>
          <p:cNvPr id="9" name="Down Arrow 8">
            <a:extLst>
              <a:ext uri="{C183D7F6-B498-43B3-948B-1728B52AA6E4}">
                <adec:decorative xmlns:adec="http://schemas.microsoft.com/office/drawing/2017/decorative" val="1"/>
              </a:ext>
            </a:extLst>
          </p:cNvPr>
          <p:cNvSpPr/>
          <p:nvPr/>
        </p:nvSpPr>
        <p:spPr>
          <a:xfrm rot="13564897">
            <a:off x="3377107" y="2442212"/>
            <a:ext cx="535228" cy="858076"/>
          </a:xfrm>
          <a:prstGeom prst="down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a:extLst>
              <a:ext uri="{C183D7F6-B498-43B3-948B-1728B52AA6E4}">
                <adec:decorative xmlns:adec="http://schemas.microsoft.com/office/drawing/2017/decorative" val="1"/>
              </a:ext>
            </a:extLst>
          </p:cNvPr>
          <p:cNvSpPr/>
          <p:nvPr/>
        </p:nvSpPr>
        <p:spPr>
          <a:xfrm rot="18835103" flipH="1">
            <a:off x="5244003" y="2556512"/>
            <a:ext cx="535228" cy="858076"/>
          </a:xfrm>
          <a:prstGeom prst="down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991335" y="2741204"/>
            <a:ext cx="2209800" cy="3000821"/>
          </a:xfrm>
          <a:prstGeom prst="rect">
            <a:avLst/>
          </a:prstGeom>
          <a:noFill/>
        </p:spPr>
        <p:txBody>
          <a:bodyPr wrap="square" rtlCol="0">
            <a:spAutoFit/>
          </a:bodyPr>
          <a:lstStyle/>
          <a:p>
            <a:r>
              <a:rPr lang="en-US" sz="2100" dirty="0"/>
              <a:t>Load to </a:t>
            </a:r>
            <a:r>
              <a:rPr lang="en-US" sz="2100" dirty="0" err="1"/>
              <a:t>eRA</a:t>
            </a:r>
            <a:endParaRPr lang="en-US" sz="2100" dirty="0"/>
          </a:p>
          <a:p>
            <a:r>
              <a:rPr lang="en-US" sz="2100" dirty="0"/>
              <a:t>Completeness?</a:t>
            </a:r>
          </a:p>
          <a:p>
            <a:r>
              <a:rPr lang="en-US" sz="2100" dirty="0"/>
              <a:t>Determine area</a:t>
            </a:r>
          </a:p>
          <a:p>
            <a:r>
              <a:rPr lang="en-US" sz="2100" dirty="0"/>
              <a:t>Assign to IC</a:t>
            </a:r>
          </a:p>
          <a:p>
            <a:r>
              <a:rPr lang="en-US" sz="2100" dirty="0"/>
              <a:t>Assign to Review</a:t>
            </a:r>
          </a:p>
          <a:p>
            <a:r>
              <a:rPr lang="en-US" sz="2100" dirty="0"/>
              <a:t>SRO</a:t>
            </a:r>
          </a:p>
          <a:p>
            <a:r>
              <a:rPr lang="en-US" sz="2100" dirty="0"/>
              <a:t>Scoring</a:t>
            </a:r>
          </a:p>
          <a:p>
            <a:endParaRPr lang="en-US" sz="2100" dirty="0"/>
          </a:p>
        </p:txBody>
      </p:sp>
      <p:cxnSp>
        <p:nvCxnSpPr>
          <p:cNvPr id="12" name="Straight Arrow Connector 11">
            <a:extLst>
              <a:ext uri="{FF2B5EF4-FFF2-40B4-BE49-F238E27FC236}">
                <a16:creationId xmlns:a16="http://schemas.microsoft.com/office/drawing/2014/main" id="{4C8B116F-9D1A-A14E-A287-8758863313A0}"/>
              </a:ext>
              <a:ext uri="{C183D7F6-B498-43B3-948B-1728B52AA6E4}">
                <adec:decorative xmlns:adec="http://schemas.microsoft.com/office/drawing/2017/decorative" val="1"/>
              </a:ext>
            </a:extLst>
          </p:cNvPr>
          <p:cNvCxnSpPr>
            <a:cxnSpLocks/>
          </p:cNvCxnSpPr>
          <p:nvPr/>
        </p:nvCxnSpPr>
        <p:spPr>
          <a:xfrm>
            <a:off x="1241872" y="3886200"/>
            <a:ext cx="329525"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C3B3B3CC-3274-5E4E-BD26-CD5D201009B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02910" y="3475915"/>
            <a:ext cx="1136614" cy="917225"/>
          </a:xfrm>
          <a:prstGeom prst="rect">
            <a:avLst/>
          </a:prstGeom>
        </p:spPr>
      </p:pic>
      <p:sp>
        <p:nvSpPr>
          <p:cNvPr id="14" name="TextBox 13">
            <a:extLst>
              <a:ext uri="{FF2B5EF4-FFF2-40B4-BE49-F238E27FC236}">
                <a16:creationId xmlns:a16="http://schemas.microsoft.com/office/drawing/2014/main" id="{FDC0D2E4-48C2-1142-8F2E-4AF4A0E15B1F}"/>
              </a:ext>
            </a:extLst>
          </p:cNvPr>
          <p:cNvSpPr txBox="1"/>
          <p:nvPr/>
        </p:nvSpPr>
        <p:spPr>
          <a:xfrm>
            <a:off x="339047" y="3644238"/>
            <a:ext cx="864339" cy="307777"/>
          </a:xfrm>
          <a:prstGeom prst="rect">
            <a:avLst/>
          </a:prstGeom>
          <a:noFill/>
        </p:spPr>
        <p:txBody>
          <a:bodyPr wrap="none" rtlCol="0">
            <a:spAutoFit/>
          </a:bodyPr>
          <a:lstStyle/>
          <a:p>
            <a:pPr algn="ctr"/>
            <a:r>
              <a:rPr lang="en-US" sz="1400" dirty="0">
                <a:solidFill>
                  <a:srgbClr val="FFFF00"/>
                </a:solidFill>
              </a:rPr>
              <a:t>SciENcv</a:t>
            </a:r>
          </a:p>
        </p:txBody>
      </p:sp>
    </p:spTree>
    <p:extLst>
      <p:ext uri="{BB962C8B-B14F-4D97-AF65-F5344CB8AC3E}">
        <p14:creationId xmlns:p14="http://schemas.microsoft.com/office/powerpoint/2010/main" val="328205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ectangle 116" descr="Graphic that shows the relationship between Sciencv and NIH grant/paper reporting systems"/>
          <p:cNvSpPr/>
          <p:nvPr/>
        </p:nvSpPr>
        <p:spPr>
          <a:xfrm>
            <a:off x="4191000" y="990600"/>
            <a:ext cx="4849633" cy="5421761"/>
          </a:xfrm>
          <a:prstGeom prst="rect">
            <a:avLst/>
          </a:prstGeom>
          <a:solidFill>
            <a:srgbClr val="FFFF00">
              <a:alpha val="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51" name="Group 50">
            <a:extLst>
              <a:ext uri="{C183D7F6-B498-43B3-948B-1728B52AA6E4}">
                <adec:decorative xmlns:adec="http://schemas.microsoft.com/office/drawing/2017/decorative" val="1"/>
              </a:ext>
            </a:extLst>
          </p:cNvPr>
          <p:cNvGrpSpPr/>
          <p:nvPr/>
        </p:nvGrpSpPr>
        <p:grpSpPr>
          <a:xfrm>
            <a:off x="76200" y="1143000"/>
            <a:ext cx="4648200" cy="5029200"/>
            <a:chOff x="542958" y="735060"/>
            <a:chExt cx="4648200" cy="502920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093632" y="887460"/>
              <a:ext cx="1097526" cy="906436"/>
            </a:xfrm>
            <a:prstGeom prst="rect">
              <a:avLst/>
            </a:prstGeom>
          </p:spPr>
        </p:pic>
        <p:grpSp>
          <p:nvGrpSpPr>
            <p:cNvPr id="7" name="Group 6"/>
            <p:cNvGrpSpPr/>
            <p:nvPr/>
          </p:nvGrpSpPr>
          <p:grpSpPr>
            <a:xfrm>
              <a:off x="1887027" y="2349500"/>
              <a:ext cx="977900" cy="698500"/>
              <a:chOff x="5029200" y="1600200"/>
              <a:chExt cx="977900" cy="698500"/>
            </a:xfrm>
          </p:grpSpPr>
          <p:pic>
            <p:nvPicPr>
              <p:cNvPr id="8" name="Picture 7">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029200" y="1600200"/>
                <a:ext cx="977900" cy="698500"/>
              </a:xfrm>
              <a:prstGeom prst="rect">
                <a:avLst/>
              </a:prstGeom>
            </p:spPr>
          </p:pic>
          <p:sp>
            <p:nvSpPr>
              <p:cNvPr id="9" name="TextBox 8"/>
              <p:cNvSpPr txBox="1"/>
              <p:nvPr/>
            </p:nvSpPr>
            <p:spPr>
              <a:xfrm>
                <a:off x="5201396" y="1845340"/>
                <a:ext cx="6335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eRA</a:t>
                </a:r>
              </a:p>
            </p:txBody>
          </p:sp>
        </p:grpSp>
        <p:grpSp>
          <p:nvGrpSpPr>
            <p:cNvPr id="10" name="Group 9"/>
            <p:cNvGrpSpPr/>
            <p:nvPr/>
          </p:nvGrpSpPr>
          <p:grpSpPr>
            <a:xfrm>
              <a:off x="1934550" y="3254226"/>
              <a:ext cx="1043876" cy="698500"/>
              <a:chOff x="5011775" y="1600200"/>
              <a:chExt cx="1043876" cy="698500"/>
            </a:xfrm>
          </p:grpSpPr>
          <p:pic>
            <p:nvPicPr>
              <p:cNvPr id="11" name="Picture 10">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029200" y="1600200"/>
                <a:ext cx="977900" cy="698500"/>
              </a:xfrm>
              <a:prstGeom prst="rect">
                <a:avLst/>
              </a:prstGeom>
            </p:spPr>
          </p:pic>
          <p:sp>
            <p:nvSpPr>
              <p:cNvPr id="12" name="TextBox 11"/>
              <p:cNvSpPr txBox="1"/>
              <p:nvPr/>
            </p:nvSpPr>
            <p:spPr>
              <a:xfrm>
                <a:off x="5011775" y="1845340"/>
                <a:ext cx="10438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PubMed</a:t>
                </a:r>
              </a:p>
            </p:txBody>
          </p:sp>
        </p:grpSp>
        <p:grpSp>
          <p:nvGrpSpPr>
            <p:cNvPr id="13" name="Group 12"/>
            <p:cNvGrpSpPr/>
            <p:nvPr/>
          </p:nvGrpSpPr>
          <p:grpSpPr>
            <a:xfrm>
              <a:off x="1948384" y="4508103"/>
              <a:ext cx="977900" cy="698500"/>
              <a:chOff x="5029200" y="1600200"/>
              <a:chExt cx="977900" cy="698500"/>
            </a:xfrm>
          </p:grpSpPr>
          <p:pic>
            <p:nvPicPr>
              <p:cNvPr id="14" name="Picture 1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029200" y="1600200"/>
                <a:ext cx="977900" cy="698500"/>
              </a:xfrm>
              <a:prstGeom prst="rect">
                <a:avLst/>
              </a:prstGeom>
            </p:spPr>
          </p:pic>
          <p:sp>
            <p:nvSpPr>
              <p:cNvPr id="15" name="TextBox 14"/>
              <p:cNvSpPr txBox="1"/>
              <p:nvPr/>
            </p:nvSpPr>
            <p:spPr>
              <a:xfrm>
                <a:off x="5201396" y="1845340"/>
                <a:ext cx="697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PMC</a:t>
                </a:r>
              </a:p>
            </p:txBody>
          </p:sp>
        </p:grpSp>
        <p:grpSp>
          <p:nvGrpSpPr>
            <p:cNvPr id="16" name="Group 15"/>
            <p:cNvGrpSpPr/>
            <p:nvPr/>
          </p:nvGrpSpPr>
          <p:grpSpPr>
            <a:xfrm>
              <a:off x="3279925" y="3432010"/>
              <a:ext cx="977900" cy="605316"/>
              <a:chOff x="5029200" y="1600200"/>
              <a:chExt cx="977900" cy="698500"/>
            </a:xfrm>
          </p:grpSpPr>
          <p:pic>
            <p:nvPicPr>
              <p:cNvPr id="17" name="Picture 16">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029200" y="1600200"/>
                <a:ext cx="977900" cy="698500"/>
              </a:xfrm>
              <a:prstGeom prst="rect">
                <a:avLst/>
              </a:prstGeom>
            </p:spPr>
          </p:pic>
          <p:sp>
            <p:nvSpPr>
              <p:cNvPr id="18" name="TextBox 17"/>
              <p:cNvSpPr txBox="1"/>
              <p:nvPr/>
            </p:nvSpPr>
            <p:spPr>
              <a:xfrm>
                <a:off x="5063631" y="1831744"/>
                <a:ext cx="928459" cy="4261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NIHMS</a:t>
                </a:r>
              </a:p>
            </p:txBody>
          </p:sp>
        </p:grpSp>
        <p:grpSp>
          <p:nvGrpSpPr>
            <p:cNvPr id="19" name="Group 18"/>
            <p:cNvGrpSpPr/>
            <p:nvPr/>
          </p:nvGrpSpPr>
          <p:grpSpPr>
            <a:xfrm>
              <a:off x="783416" y="4645672"/>
              <a:ext cx="806631" cy="1037432"/>
              <a:chOff x="7331309" y="2885378"/>
              <a:chExt cx="1115646" cy="1287265"/>
            </a:xfrm>
          </p:grpSpPr>
          <p:pic>
            <p:nvPicPr>
              <p:cNvPr id="20" name="Picture 19">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65282" y="2885378"/>
                <a:ext cx="647700" cy="723900"/>
              </a:xfrm>
              <a:prstGeom prst="rect">
                <a:avLst/>
              </a:prstGeom>
            </p:spPr>
          </p:pic>
          <p:sp>
            <p:nvSpPr>
              <p:cNvPr id="21" name="TextBox 20"/>
              <p:cNvSpPr txBox="1"/>
              <p:nvPr/>
            </p:nvSpPr>
            <p:spPr>
              <a:xfrm>
                <a:off x="7331309" y="3637990"/>
                <a:ext cx="1115646" cy="53465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79646"/>
                    </a:solidFill>
                    <a:effectLst/>
                    <a:uLnTx/>
                    <a:uFillTx/>
                    <a:latin typeface="Calibri"/>
                    <a:ea typeface="+mn-ea"/>
                    <a:cs typeface="+mn-cs"/>
                  </a:rPr>
                  <a:t>Published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79646"/>
                    </a:solidFill>
                    <a:effectLst/>
                    <a:uLnTx/>
                    <a:uFillTx/>
                    <a:latin typeface="Calibri"/>
                    <a:ea typeface="+mn-ea"/>
                    <a:cs typeface="+mn-cs"/>
                  </a:rPr>
                  <a:t>Articles</a:t>
                </a:r>
              </a:p>
            </p:txBody>
          </p:sp>
        </p:grpSp>
        <p:grpSp>
          <p:nvGrpSpPr>
            <p:cNvPr id="22" name="Group 21"/>
            <p:cNvGrpSpPr/>
            <p:nvPr/>
          </p:nvGrpSpPr>
          <p:grpSpPr>
            <a:xfrm>
              <a:off x="3307179" y="4725639"/>
              <a:ext cx="944489" cy="1038621"/>
              <a:chOff x="696094" y="2961938"/>
              <a:chExt cx="1272832" cy="1345225"/>
            </a:xfrm>
          </p:grpSpPr>
          <p:grpSp>
            <p:nvGrpSpPr>
              <p:cNvPr id="23" name="Group 22"/>
              <p:cNvGrpSpPr/>
              <p:nvPr/>
            </p:nvGrpSpPr>
            <p:grpSpPr>
              <a:xfrm>
                <a:off x="961958" y="2961938"/>
                <a:ext cx="714442" cy="776567"/>
                <a:chOff x="961958" y="2961938"/>
                <a:chExt cx="876300" cy="952500"/>
              </a:xfrm>
            </p:grpSpPr>
            <p:pic>
              <p:nvPicPr>
                <p:cNvPr id="25" name="Picture 24">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61958" y="2961938"/>
                  <a:ext cx="571500" cy="647700"/>
                </a:xfrm>
                <a:prstGeom prst="rect">
                  <a:avLst/>
                </a:prstGeom>
              </p:spPr>
            </p:pic>
            <p:pic>
              <p:nvPicPr>
                <p:cNvPr id="26" name="Picture 25">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114358" y="3114338"/>
                  <a:ext cx="571500" cy="647700"/>
                </a:xfrm>
                <a:prstGeom prst="rect">
                  <a:avLst/>
                </a:prstGeom>
              </p:spPr>
            </p:pic>
            <p:pic>
              <p:nvPicPr>
                <p:cNvPr id="27" name="Picture 26">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66758" y="3266738"/>
                  <a:ext cx="571500" cy="647700"/>
                </a:xfrm>
                <a:prstGeom prst="rect">
                  <a:avLst/>
                </a:prstGeom>
              </p:spPr>
            </p:pic>
          </p:grpSp>
          <p:sp>
            <p:nvSpPr>
              <p:cNvPr id="24" name="TextBox 23"/>
              <p:cNvSpPr txBox="1"/>
              <p:nvPr/>
            </p:nvSpPr>
            <p:spPr>
              <a:xfrm>
                <a:off x="696094" y="3749077"/>
                <a:ext cx="1272832" cy="5580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79646"/>
                    </a:solidFill>
                    <a:effectLst/>
                    <a:uLnTx/>
                    <a:uFillTx/>
                    <a:latin typeface="Calibri"/>
                    <a:ea typeface="+mn-ea"/>
                    <a:cs typeface="+mn-cs"/>
                  </a:rPr>
                  <a:t>Author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79646"/>
                    </a:solidFill>
                    <a:effectLst/>
                    <a:uLnTx/>
                    <a:uFillTx/>
                    <a:latin typeface="Calibri"/>
                    <a:ea typeface="+mn-ea"/>
                    <a:cs typeface="+mn-cs"/>
                  </a:rPr>
                  <a:t>Manuscripts</a:t>
                </a:r>
              </a:p>
            </p:txBody>
          </p:sp>
        </p:grpSp>
        <p:grpSp>
          <p:nvGrpSpPr>
            <p:cNvPr id="28" name="Group 27"/>
            <p:cNvGrpSpPr/>
            <p:nvPr/>
          </p:nvGrpSpPr>
          <p:grpSpPr>
            <a:xfrm>
              <a:off x="542958" y="2017361"/>
              <a:ext cx="932778" cy="843685"/>
              <a:chOff x="387405" y="1424951"/>
              <a:chExt cx="932778" cy="843685"/>
            </a:xfrm>
          </p:grpSpPr>
          <p:grpSp>
            <p:nvGrpSpPr>
              <p:cNvPr id="29" name="Group 28"/>
              <p:cNvGrpSpPr/>
              <p:nvPr/>
            </p:nvGrpSpPr>
            <p:grpSpPr>
              <a:xfrm>
                <a:off x="550949" y="1424951"/>
                <a:ext cx="571500" cy="647700"/>
                <a:chOff x="1233254" y="1197640"/>
                <a:chExt cx="571500" cy="647700"/>
              </a:xfrm>
            </p:grpSpPr>
            <p:pic>
              <p:nvPicPr>
                <p:cNvPr id="31" name="Picture 30">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33254" y="1197640"/>
                  <a:ext cx="571500" cy="647700"/>
                </a:xfrm>
                <a:prstGeom prst="rect">
                  <a:avLst/>
                </a:prstGeom>
              </p:spPr>
            </p:pic>
            <p:pic>
              <p:nvPicPr>
                <p:cNvPr id="32" name="Picture 4">
                  <a:extLst>
                    <a:ext uri="{C183D7F6-B498-43B3-948B-1728B52AA6E4}">
                      <adec:decorative xmlns:adec="http://schemas.microsoft.com/office/drawing/2017/decorative" val="1"/>
                    </a:ext>
                  </a:extLst>
                </p:cNvPr>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t="18850" b="18753"/>
                <a:stretch/>
              </p:blipFill>
              <p:spPr bwMode="auto">
                <a:xfrm>
                  <a:off x="1324717" y="1660720"/>
                  <a:ext cx="165716" cy="103400"/>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p:cNvSpPr txBox="1"/>
              <p:nvPr/>
            </p:nvSpPr>
            <p:spPr>
              <a:xfrm>
                <a:off x="387405" y="2007026"/>
                <a:ext cx="93277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79646"/>
                    </a:solidFill>
                    <a:effectLst/>
                    <a:uLnTx/>
                    <a:uFillTx/>
                    <a:latin typeface="Calibri"/>
                    <a:ea typeface="+mn-ea"/>
                    <a:cs typeface="+mn-cs"/>
                  </a:rPr>
                  <a:t>NIH RPPR</a:t>
                </a:r>
              </a:p>
            </p:txBody>
          </p:sp>
        </p:grpSp>
        <p:cxnSp>
          <p:nvCxnSpPr>
            <p:cNvPr id="33" name="Straight Arrow Connector 32"/>
            <p:cNvCxnSpPr/>
            <p:nvPr/>
          </p:nvCxnSpPr>
          <p:spPr>
            <a:xfrm>
              <a:off x="2864927" y="2583841"/>
              <a:ext cx="414998" cy="10799"/>
            </a:xfrm>
            <a:prstGeom prst="straightConnector1">
              <a:avLst/>
            </a:prstGeom>
            <a:ln>
              <a:headEnd type="triangle"/>
              <a:tailEnd type="triangle"/>
            </a:ln>
          </p:spPr>
          <p:style>
            <a:lnRef idx="2">
              <a:schemeClr val="accent4"/>
            </a:lnRef>
            <a:fillRef idx="0">
              <a:schemeClr val="accent4"/>
            </a:fillRef>
            <a:effectRef idx="1">
              <a:schemeClr val="accent4"/>
            </a:effectRef>
            <a:fontRef idx="minor">
              <a:schemeClr val="tx1"/>
            </a:fontRef>
          </p:style>
        </p:cxnSp>
        <p:cxnSp>
          <p:nvCxnSpPr>
            <p:cNvPr id="35" name="Straight Arrow Connector 34"/>
            <p:cNvCxnSpPr/>
            <p:nvPr/>
          </p:nvCxnSpPr>
          <p:spPr>
            <a:xfrm>
              <a:off x="2464763" y="4005321"/>
              <a:ext cx="4630" cy="393687"/>
            </a:xfrm>
            <a:prstGeom prst="straightConnector1">
              <a:avLst/>
            </a:prstGeom>
            <a:ln>
              <a:headEnd type="triangle"/>
              <a:tailEnd type="triangle"/>
            </a:ln>
          </p:spPr>
          <p:style>
            <a:lnRef idx="2">
              <a:schemeClr val="accent4"/>
            </a:lnRef>
            <a:fillRef idx="0">
              <a:schemeClr val="accent4"/>
            </a:fillRef>
            <a:effectRef idx="1">
              <a:schemeClr val="accent4"/>
            </a:effectRef>
            <a:fontRef idx="minor">
              <a:schemeClr val="tx1"/>
            </a:fontRef>
          </p:style>
        </p:cxnSp>
        <p:cxnSp>
          <p:nvCxnSpPr>
            <p:cNvPr id="36" name="Straight Arrow Connector 35"/>
            <p:cNvCxnSpPr/>
            <p:nvPr/>
          </p:nvCxnSpPr>
          <p:spPr>
            <a:xfrm flipV="1">
              <a:off x="3791422" y="2881255"/>
              <a:ext cx="486" cy="493943"/>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37" name="Straight Arrow Connector 36"/>
            <p:cNvCxnSpPr/>
            <p:nvPr/>
          </p:nvCxnSpPr>
          <p:spPr>
            <a:xfrm flipH="1">
              <a:off x="2818207" y="4000537"/>
              <a:ext cx="420428" cy="386863"/>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38" name="Straight Arrow Connector 37"/>
            <p:cNvCxnSpPr/>
            <p:nvPr/>
          </p:nvCxnSpPr>
          <p:spPr>
            <a:xfrm flipH="1" flipV="1">
              <a:off x="1374254" y="2551697"/>
              <a:ext cx="356753" cy="6362"/>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39" name="Straight Arrow Connector 38"/>
            <p:cNvCxnSpPr/>
            <p:nvPr/>
          </p:nvCxnSpPr>
          <p:spPr>
            <a:xfrm flipH="1" flipV="1">
              <a:off x="1304837" y="2197304"/>
              <a:ext cx="1930888" cy="3850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40" name="Straight Arrow Connector 39"/>
            <p:cNvCxnSpPr/>
            <p:nvPr/>
          </p:nvCxnSpPr>
          <p:spPr>
            <a:xfrm>
              <a:off x="1478700" y="5025841"/>
              <a:ext cx="361607" cy="5"/>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41" name="Straight Arrow Connector 40"/>
            <p:cNvCxnSpPr/>
            <p:nvPr/>
          </p:nvCxnSpPr>
          <p:spPr>
            <a:xfrm flipH="1" flipV="1">
              <a:off x="3801246" y="4132615"/>
              <a:ext cx="9897" cy="512032"/>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42" name="TextBox 41"/>
            <p:cNvSpPr txBox="1"/>
            <p:nvPr/>
          </p:nvSpPr>
          <p:spPr>
            <a:xfrm>
              <a:off x="1318174" y="735060"/>
              <a:ext cx="218521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NIH grant/paper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reporting systems</a:t>
              </a:r>
            </a:p>
          </p:txBody>
        </p:sp>
        <p:cxnSp>
          <p:nvCxnSpPr>
            <p:cNvPr id="49" name="Straight Arrow Connector 48"/>
            <p:cNvCxnSpPr/>
            <p:nvPr/>
          </p:nvCxnSpPr>
          <p:spPr>
            <a:xfrm flipH="1">
              <a:off x="2995852" y="2849747"/>
              <a:ext cx="538804" cy="404479"/>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52" name="TextBox 51"/>
          <p:cNvSpPr txBox="1"/>
          <p:nvPr/>
        </p:nvSpPr>
        <p:spPr>
          <a:xfrm>
            <a:off x="6008369" y="1023402"/>
            <a:ext cx="110799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SciENcv</a:t>
            </a:r>
          </a:p>
        </p:txBody>
      </p:sp>
      <p:cxnSp>
        <p:nvCxnSpPr>
          <p:cNvPr id="53" name="Straight Arrow Connector 52">
            <a:extLst>
              <a:ext uri="{C183D7F6-B498-43B3-948B-1728B52AA6E4}">
                <adec:decorative xmlns:adec="http://schemas.microsoft.com/office/drawing/2017/decorative" val="1"/>
              </a:ext>
            </a:extLst>
          </p:cNvPr>
          <p:cNvCxnSpPr/>
          <p:nvPr/>
        </p:nvCxnSpPr>
        <p:spPr>
          <a:xfrm flipH="1" flipV="1">
            <a:off x="4677288" y="1972733"/>
            <a:ext cx="803472" cy="264824"/>
          </a:xfrm>
          <a:prstGeom prst="straightConnector1">
            <a:avLst/>
          </a:prstGeom>
          <a:ln w="44450">
            <a:solidFill>
              <a:schemeClr val="accent6"/>
            </a:solidFill>
            <a:headEnd type="triangle"/>
            <a:tailEnd type="triangle"/>
          </a:ln>
        </p:spPr>
        <p:style>
          <a:lnRef idx="2">
            <a:schemeClr val="dk1"/>
          </a:lnRef>
          <a:fillRef idx="0">
            <a:schemeClr val="dk1"/>
          </a:fillRef>
          <a:effectRef idx="1">
            <a:schemeClr val="dk1"/>
          </a:effectRef>
          <a:fontRef idx="minor">
            <a:schemeClr val="tx1"/>
          </a:fontRef>
        </p:style>
      </p:cxnSp>
      <p:grpSp>
        <p:nvGrpSpPr>
          <p:cNvPr id="54" name="Group 53">
            <a:extLst>
              <a:ext uri="{C183D7F6-B498-43B3-948B-1728B52AA6E4}">
                <adec:decorative xmlns:adec="http://schemas.microsoft.com/office/drawing/2017/decorative" val="1"/>
              </a:ext>
            </a:extLst>
          </p:cNvPr>
          <p:cNvGrpSpPr/>
          <p:nvPr/>
        </p:nvGrpSpPr>
        <p:grpSpPr>
          <a:xfrm>
            <a:off x="5499100" y="1816100"/>
            <a:ext cx="1137774" cy="698500"/>
            <a:chOff x="5157145" y="1600200"/>
            <a:chExt cx="1137774" cy="698500"/>
          </a:xfrm>
        </p:grpSpPr>
        <p:pic>
          <p:nvPicPr>
            <p:cNvPr id="55" name="Picture 54">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57145" y="1600200"/>
              <a:ext cx="977900" cy="698500"/>
            </a:xfrm>
            <a:prstGeom prst="rect">
              <a:avLst/>
            </a:prstGeom>
          </p:spPr>
        </p:pic>
        <p:sp>
          <p:nvSpPr>
            <p:cNvPr id="56" name="TextBox 55"/>
            <p:cNvSpPr txBox="1"/>
            <p:nvPr/>
          </p:nvSpPr>
          <p:spPr>
            <a:xfrm>
              <a:off x="5186923" y="1835969"/>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SciENcv</a:t>
              </a:r>
            </a:p>
          </p:txBody>
        </p:sp>
      </p:grpSp>
      <p:grpSp>
        <p:nvGrpSpPr>
          <p:cNvPr id="57" name="Group 56">
            <a:extLst>
              <a:ext uri="{C183D7F6-B498-43B3-948B-1728B52AA6E4}">
                <adec:decorative xmlns:adec="http://schemas.microsoft.com/office/drawing/2017/decorative" val="1"/>
              </a:ext>
            </a:extLst>
          </p:cNvPr>
          <p:cNvGrpSpPr/>
          <p:nvPr/>
        </p:nvGrpSpPr>
        <p:grpSpPr>
          <a:xfrm>
            <a:off x="6998166" y="1600200"/>
            <a:ext cx="1873952" cy="2588935"/>
            <a:chOff x="232225" y="1565949"/>
            <a:chExt cx="1873952" cy="2588935"/>
          </a:xfrm>
        </p:grpSpPr>
        <p:grpSp>
          <p:nvGrpSpPr>
            <p:cNvPr id="58" name="Group 57"/>
            <p:cNvGrpSpPr/>
            <p:nvPr/>
          </p:nvGrpSpPr>
          <p:grpSpPr>
            <a:xfrm>
              <a:off x="276352" y="1938482"/>
              <a:ext cx="828949" cy="1038943"/>
              <a:chOff x="443754" y="1484016"/>
              <a:chExt cx="828949" cy="1038943"/>
            </a:xfrm>
          </p:grpSpPr>
          <p:grpSp>
            <p:nvGrpSpPr>
              <p:cNvPr id="78" name="Group 77"/>
              <p:cNvGrpSpPr/>
              <p:nvPr/>
            </p:nvGrpSpPr>
            <p:grpSpPr>
              <a:xfrm>
                <a:off x="550949" y="1484016"/>
                <a:ext cx="571500" cy="647700"/>
                <a:chOff x="1233254" y="1256705"/>
                <a:chExt cx="571500" cy="647700"/>
              </a:xfrm>
            </p:grpSpPr>
            <p:pic>
              <p:nvPicPr>
                <p:cNvPr id="80" name="Picture 79">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33254" y="1256705"/>
                  <a:ext cx="571500" cy="647700"/>
                </a:xfrm>
                <a:prstGeom prst="rect">
                  <a:avLst/>
                </a:prstGeom>
              </p:spPr>
            </p:pic>
            <p:pic>
              <p:nvPicPr>
                <p:cNvPr id="81" name="Picture 4">
                  <a:extLst>
                    <a:ext uri="{C183D7F6-B498-43B3-948B-1728B52AA6E4}">
                      <adec:decorative xmlns:adec="http://schemas.microsoft.com/office/drawing/2017/decorative" val="1"/>
                    </a:ext>
                  </a:extLst>
                </p:cNvPr>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t="18850" b="18753"/>
                <a:stretch/>
              </p:blipFill>
              <p:spPr bwMode="auto">
                <a:xfrm>
                  <a:off x="1335818" y="1719825"/>
                  <a:ext cx="165716" cy="103400"/>
                </a:xfrm>
                <a:prstGeom prst="rect">
                  <a:avLst/>
                </a:prstGeom>
                <a:noFill/>
                <a:extLst>
                  <a:ext uri="{909E8E84-426E-40DD-AFC4-6F175D3DCCD1}">
                    <a14:hiddenFill xmlns:a14="http://schemas.microsoft.com/office/drawing/2010/main">
                      <a:solidFill>
                        <a:srgbClr val="FFFFFF"/>
                      </a:solidFill>
                    </a14:hiddenFill>
                  </a:ext>
                </a:extLst>
              </p:spPr>
            </p:pic>
          </p:grpSp>
          <p:sp>
            <p:nvSpPr>
              <p:cNvPr id="79" name="TextBox 78"/>
              <p:cNvSpPr txBox="1"/>
              <p:nvPr/>
            </p:nvSpPr>
            <p:spPr>
              <a:xfrm>
                <a:off x="443754" y="1984350"/>
                <a:ext cx="828949"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NIH</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100" b="0" i="0" u="none" strike="noStrike" kern="1200" cap="none" spc="0" normalizeH="0" baseline="0" noProof="0" dirty="0">
                    <a:ln>
                      <a:noFill/>
                    </a:ln>
                    <a:solidFill>
                      <a:prstClr val="black"/>
                    </a:solidFill>
                    <a:effectLst/>
                    <a:uLnTx/>
                    <a:uFillTx/>
                    <a:latin typeface="Calibri"/>
                    <a:ea typeface="+mn-ea"/>
                    <a:cs typeface="+mn-cs"/>
                  </a:rPr>
                  <a:t>biosketch</a:t>
                </a:r>
              </a:p>
            </p:txBody>
          </p:sp>
        </p:grpSp>
        <p:grpSp>
          <p:nvGrpSpPr>
            <p:cNvPr id="59" name="Group 58"/>
            <p:cNvGrpSpPr/>
            <p:nvPr/>
          </p:nvGrpSpPr>
          <p:grpSpPr>
            <a:xfrm>
              <a:off x="1232652" y="1925511"/>
              <a:ext cx="828949" cy="1051914"/>
              <a:chOff x="1507989" y="2370417"/>
              <a:chExt cx="828949" cy="1051914"/>
            </a:xfrm>
          </p:grpSpPr>
          <p:grpSp>
            <p:nvGrpSpPr>
              <p:cNvPr id="74" name="Group 73"/>
              <p:cNvGrpSpPr/>
              <p:nvPr/>
            </p:nvGrpSpPr>
            <p:grpSpPr>
              <a:xfrm>
                <a:off x="1611570" y="2370417"/>
                <a:ext cx="571500" cy="647700"/>
                <a:chOff x="1611570" y="2370417"/>
                <a:chExt cx="571500" cy="647700"/>
              </a:xfrm>
            </p:grpSpPr>
            <p:pic>
              <p:nvPicPr>
                <p:cNvPr id="76" name="Picture 75">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611570" y="2370417"/>
                  <a:ext cx="571500" cy="647700"/>
                </a:xfrm>
                <a:prstGeom prst="rect">
                  <a:avLst/>
                </a:prstGeom>
              </p:spPr>
            </p:pic>
            <p:pic>
              <p:nvPicPr>
                <p:cNvPr id="77" name="Picture 6" descr="thumbnail of small NSF logo in color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73753" y="2752249"/>
                  <a:ext cx="223567" cy="227060"/>
                </a:xfrm>
                <a:prstGeom prst="rect">
                  <a:avLst/>
                </a:prstGeom>
                <a:noFill/>
                <a:extLst>
                  <a:ext uri="{909E8E84-426E-40DD-AFC4-6F175D3DCCD1}">
                    <a14:hiddenFill xmlns:a14="http://schemas.microsoft.com/office/drawing/2010/main">
                      <a:solidFill>
                        <a:srgbClr val="FFFFFF"/>
                      </a:solidFill>
                    </a14:hiddenFill>
                  </a:ext>
                </a:extLst>
              </p:spPr>
            </p:pic>
          </p:grpSp>
          <p:sp>
            <p:nvSpPr>
              <p:cNvPr id="75" name="TextBox 74"/>
              <p:cNvSpPr txBox="1"/>
              <p:nvPr/>
            </p:nvSpPr>
            <p:spPr>
              <a:xfrm>
                <a:off x="1507989" y="2991444"/>
                <a:ext cx="82894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NSF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alibri"/>
                    <a:ea typeface="+mn-ea"/>
                    <a:cs typeface="+mn-cs"/>
                  </a:rPr>
                  <a:t>Biosketch</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61" name="Group 60"/>
            <p:cNvGrpSpPr/>
            <p:nvPr/>
          </p:nvGrpSpPr>
          <p:grpSpPr>
            <a:xfrm>
              <a:off x="276352" y="2967901"/>
              <a:ext cx="932778" cy="1085951"/>
              <a:chOff x="2067337" y="1412219"/>
              <a:chExt cx="932778" cy="1085951"/>
            </a:xfrm>
          </p:grpSpPr>
          <p:grpSp>
            <p:nvGrpSpPr>
              <p:cNvPr id="64" name="Group 63"/>
              <p:cNvGrpSpPr/>
              <p:nvPr/>
            </p:nvGrpSpPr>
            <p:grpSpPr>
              <a:xfrm>
                <a:off x="2067337" y="1468038"/>
                <a:ext cx="932778" cy="892178"/>
                <a:chOff x="2067337" y="1468038"/>
                <a:chExt cx="932778" cy="892178"/>
              </a:xfrm>
            </p:grpSpPr>
            <p:pic>
              <p:nvPicPr>
                <p:cNvPr id="66" name="Picture 65">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212115" y="1468038"/>
                  <a:ext cx="571500" cy="647700"/>
                </a:xfrm>
                <a:prstGeom prst="rect">
                  <a:avLst/>
                </a:prstGeom>
              </p:spPr>
            </p:pic>
            <p:sp>
              <p:nvSpPr>
                <p:cNvPr id="67" name="TextBox 66"/>
                <p:cNvSpPr txBox="1"/>
                <p:nvPr/>
              </p:nvSpPr>
              <p:spPr>
                <a:xfrm>
                  <a:off x="2067337" y="2098606"/>
                  <a:ext cx="93277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CV format</a:t>
                  </a:r>
                </a:p>
              </p:txBody>
            </p:sp>
          </p:grpSp>
          <p:sp>
            <p:nvSpPr>
              <p:cNvPr id="65" name="Rectangle 64"/>
              <p:cNvSpPr/>
              <p:nvPr/>
            </p:nvSpPr>
            <p:spPr>
              <a:xfrm>
                <a:off x="2101386" y="1412219"/>
                <a:ext cx="828949" cy="1085951"/>
              </a:xfrm>
              <a:prstGeom prst="rect">
                <a:avLst/>
              </a:prstGeom>
              <a:noFill/>
              <a:ln>
                <a:solidFill>
                  <a:schemeClr val="tx1"/>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62" name="Rectangle 61"/>
            <p:cNvSpPr/>
            <p:nvPr/>
          </p:nvSpPr>
          <p:spPr>
            <a:xfrm>
              <a:off x="232225" y="1565949"/>
              <a:ext cx="1873952" cy="258893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3" name="TextBox 62"/>
            <p:cNvSpPr txBox="1"/>
            <p:nvPr/>
          </p:nvSpPr>
          <p:spPr>
            <a:xfrm>
              <a:off x="475010" y="1587264"/>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Report Formats</a:t>
              </a:r>
            </a:p>
          </p:txBody>
        </p:sp>
      </p:grpSp>
      <p:pic>
        <p:nvPicPr>
          <p:cNvPr id="83" name="Picture 10" descr="ORCID logo">
            <a:hlinkClick r:id="rId9"/>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604757" y="3770935"/>
            <a:ext cx="629700" cy="182973"/>
          </a:xfrm>
          <a:prstGeom prst="rect">
            <a:avLst/>
          </a:prstGeom>
          <a:solidFill>
            <a:srgbClr val="00B050"/>
          </a:solidFill>
        </p:spPr>
      </p:pic>
      <p:sp>
        <p:nvSpPr>
          <p:cNvPr id="85" name="TextBox 84"/>
          <p:cNvSpPr txBox="1"/>
          <p:nvPr/>
        </p:nvSpPr>
        <p:spPr>
          <a:xfrm>
            <a:off x="4288577" y="2877266"/>
            <a:ext cx="1330117" cy="830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Other Established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Inputs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a:ln>
                  <a:noFill/>
                </a:ln>
                <a:solidFill>
                  <a:prstClr val="black"/>
                </a:solidFill>
                <a:effectLst/>
                <a:uLnTx/>
                <a:uFillTx/>
                <a:latin typeface="Calibri"/>
                <a:ea typeface="+mn-ea"/>
                <a:cs typeface="+mn-cs"/>
              </a:rPr>
              <a:t>User supplied RIS</a:t>
            </a:r>
          </a:p>
        </p:txBody>
      </p:sp>
      <p:sp>
        <p:nvSpPr>
          <p:cNvPr id="86" name="Rectangle 85">
            <a:extLst>
              <a:ext uri="{C183D7F6-B498-43B3-948B-1728B52AA6E4}">
                <adec:decorative xmlns:adec="http://schemas.microsoft.com/office/drawing/2017/decorative" val="1"/>
              </a:ext>
            </a:extLst>
          </p:cNvPr>
          <p:cNvSpPr/>
          <p:nvPr/>
        </p:nvSpPr>
        <p:spPr>
          <a:xfrm>
            <a:off x="4265284" y="2819400"/>
            <a:ext cx="1335007" cy="1692179"/>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99" name="Straight Arrow Connector 98">
            <a:extLst>
              <a:ext uri="{C183D7F6-B498-43B3-948B-1728B52AA6E4}">
                <adec:decorative xmlns:adec="http://schemas.microsoft.com/office/drawing/2017/decorative" val="1"/>
              </a:ext>
            </a:extLst>
          </p:cNvPr>
          <p:cNvCxnSpPr/>
          <p:nvPr/>
        </p:nvCxnSpPr>
        <p:spPr>
          <a:xfrm flipH="1">
            <a:off x="5138586" y="2487553"/>
            <a:ext cx="304207" cy="241536"/>
          </a:xfrm>
          <a:prstGeom prst="straightConnector1">
            <a:avLst/>
          </a:prstGeom>
          <a:ln>
            <a:headEnd type="triangle"/>
            <a:tailEnd type="none"/>
          </a:ln>
        </p:spPr>
        <p:style>
          <a:lnRef idx="2">
            <a:schemeClr val="accent4"/>
          </a:lnRef>
          <a:fillRef idx="0">
            <a:schemeClr val="accent4"/>
          </a:fillRef>
          <a:effectRef idx="1">
            <a:schemeClr val="accent4"/>
          </a:effectRef>
          <a:fontRef idx="minor">
            <a:schemeClr val="tx1"/>
          </a:fontRef>
        </p:style>
      </p:cxnSp>
      <p:sp>
        <p:nvSpPr>
          <p:cNvPr id="109" name="TextBox 108"/>
          <p:cNvSpPr txBox="1"/>
          <p:nvPr/>
        </p:nvSpPr>
        <p:spPr>
          <a:xfrm>
            <a:off x="6409642" y="4546272"/>
            <a:ext cx="1515158" cy="830997"/>
          </a:xfrm>
          <a:prstGeom prst="rect">
            <a:avLst/>
          </a:prstGeom>
          <a:solidFill>
            <a:schemeClr val="bg1"/>
          </a:solidFill>
          <a:ln>
            <a:solidFill>
              <a:schemeClr val="accent4"/>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Federal API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RePORT?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Star Metrics?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COI/Reviewer tool?</a:t>
            </a:r>
          </a:p>
        </p:txBody>
      </p:sp>
      <p:cxnSp>
        <p:nvCxnSpPr>
          <p:cNvPr id="114" name="Straight Arrow Connector 113">
            <a:extLst>
              <a:ext uri="{C183D7F6-B498-43B3-948B-1728B52AA6E4}">
                <adec:decorative xmlns:adec="http://schemas.microsoft.com/office/drawing/2017/decorative" val="1"/>
              </a:ext>
            </a:extLst>
          </p:cNvPr>
          <p:cNvCxnSpPr/>
          <p:nvPr/>
        </p:nvCxnSpPr>
        <p:spPr>
          <a:xfrm>
            <a:off x="6553200" y="2165350"/>
            <a:ext cx="426626"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6" name="Straight Arrow Connector 115">
            <a:extLst>
              <a:ext uri="{C183D7F6-B498-43B3-948B-1728B52AA6E4}">
                <adec:decorative xmlns:adec="http://schemas.microsoft.com/office/drawing/2017/decorative" val="1"/>
              </a:ext>
            </a:extLst>
          </p:cNvPr>
          <p:cNvCxnSpPr/>
          <p:nvPr/>
        </p:nvCxnSpPr>
        <p:spPr>
          <a:xfrm>
            <a:off x="6270751" y="2559544"/>
            <a:ext cx="528636" cy="1952036"/>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153272" y="108179"/>
            <a:ext cx="8990728" cy="677108"/>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SciENcv = Science Experts Network Curriculum Vitae</a:t>
            </a:r>
          </a:p>
          <a:p>
            <a:pPr marL="0" marR="0" lvl="1" indent="0" algn="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libri"/>
                <a:ea typeface="+mn-ea"/>
                <a:cs typeface="+mn-cs"/>
              </a:rPr>
              <a:t>Leveraging existing data to support applications, reporting and collaboration</a:t>
            </a:r>
          </a:p>
        </p:txBody>
      </p:sp>
      <p:sp>
        <p:nvSpPr>
          <p:cNvPr id="100" name="TextBox 99"/>
          <p:cNvSpPr txBox="1"/>
          <p:nvPr/>
        </p:nvSpPr>
        <p:spPr>
          <a:xfrm>
            <a:off x="3651527" y="1434354"/>
            <a:ext cx="101968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79646"/>
                </a:solidFill>
                <a:effectLst/>
                <a:uLnTx/>
                <a:uFillTx/>
                <a:latin typeface="Calibri"/>
                <a:ea typeface="+mn-ea"/>
                <a:cs typeface="+mn-cs"/>
              </a:rPr>
              <a:t>My NCBI</a:t>
            </a:r>
            <a:endParaRPr kumimoji="0" lang="en-US" sz="1600" b="1" i="0" u="none" strike="noStrike" kern="1200" cap="none" spc="0" normalizeH="0" baseline="0" noProof="0" dirty="0">
              <a:ln>
                <a:noFill/>
              </a:ln>
              <a:solidFill>
                <a:srgbClr val="F79646"/>
              </a:solidFill>
              <a:effectLst/>
              <a:uLnTx/>
              <a:uFillTx/>
              <a:latin typeface="Calibri"/>
              <a:ea typeface="+mn-ea"/>
              <a:cs typeface="+mn-cs"/>
            </a:endParaRPr>
          </a:p>
        </p:txBody>
      </p:sp>
      <p:grpSp>
        <p:nvGrpSpPr>
          <p:cNvPr id="103" name="Group 102">
            <a:extLst>
              <a:ext uri="{C183D7F6-B498-43B3-948B-1728B52AA6E4}">
                <adec:decorative xmlns:adec="http://schemas.microsoft.com/office/drawing/2017/decorative" val="1"/>
              </a:ext>
            </a:extLst>
          </p:cNvPr>
          <p:cNvGrpSpPr/>
          <p:nvPr/>
        </p:nvGrpSpPr>
        <p:grpSpPr>
          <a:xfrm>
            <a:off x="2873849" y="2513010"/>
            <a:ext cx="1047082" cy="698500"/>
            <a:chOff x="5006326" y="1600200"/>
            <a:chExt cx="1047082" cy="698500"/>
          </a:xfrm>
        </p:grpSpPr>
        <p:pic>
          <p:nvPicPr>
            <p:cNvPr id="105" name="Picture 104">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029200" y="1600200"/>
              <a:ext cx="977900" cy="698500"/>
            </a:xfrm>
            <a:prstGeom prst="rect">
              <a:avLst/>
            </a:prstGeom>
          </p:spPr>
        </p:pic>
        <p:sp>
          <p:nvSpPr>
            <p:cNvPr id="106" name="TextBox 105"/>
            <p:cNvSpPr txBox="1"/>
            <p:nvPr/>
          </p:nvSpPr>
          <p:spPr>
            <a:xfrm>
              <a:off x="5006326" y="1808726"/>
              <a:ext cx="1047082"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79646"/>
                  </a:solidFill>
                  <a:effectLst/>
                  <a:uLnTx/>
                  <a:uFillTx/>
                  <a:latin typeface="Calibri"/>
                  <a:ea typeface="+mn-ea"/>
                  <a:cs typeface="+mn-cs"/>
                </a:rPr>
                <a:t>My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79646"/>
                  </a:solidFill>
                  <a:effectLst/>
                  <a:uLnTx/>
                  <a:uFillTx/>
                  <a:latin typeface="Calibri"/>
                  <a:ea typeface="+mn-ea"/>
                  <a:cs typeface="+mn-cs"/>
                </a:rPr>
                <a:t>Bibliography</a:t>
              </a:r>
              <a:endParaRPr kumimoji="0" lang="en-US" sz="1200" b="1" i="0" u="none" strike="noStrike" kern="1200" cap="none" spc="0" normalizeH="0" baseline="0" noProof="0" dirty="0">
                <a:ln>
                  <a:noFill/>
                </a:ln>
                <a:solidFill>
                  <a:srgbClr val="F79646"/>
                </a:solidFill>
                <a:effectLst/>
                <a:uLnTx/>
                <a:uFillTx/>
                <a:latin typeface="Calibri"/>
                <a:ea typeface="+mn-ea"/>
                <a:cs typeface="+mn-cs"/>
              </a:endParaRPr>
            </a:p>
          </p:txBody>
        </p:sp>
      </p:grpSp>
      <p:cxnSp>
        <p:nvCxnSpPr>
          <p:cNvPr id="112" name="Straight Arrow Connector 111">
            <a:extLst>
              <a:ext uri="{C183D7F6-B498-43B3-948B-1728B52AA6E4}">
                <adec:decorative xmlns:adec="http://schemas.microsoft.com/office/drawing/2017/decorative" val="1"/>
              </a:ext>
            </a:extLst>
          </p:cNvPr>
          <p:cNvCxnSpPr/>
          <p:nvPr/>
        </p:nvCxnSpPr>
        <p:spPr>
          <a:xfrm flipV="1">
            <a:off x="3535399" y="2215551"/>
            <a:ext cx="277111" cy="313862"/>
          </a:xfrm>
          <a:prstGeom prst="straightConnector1">
            <a:avLst/>
          </a:prstGeom>
          <a:ln w="44450">
            <a:solidFill>
              <a:schemeClr val="accent6"/>
            </a:solidFill>
            <a:headEnd type="triangle"/>
            <a:tailEnd type="triangle"/>
          </a:ln>
        </p:spPr>
        <p:style>
          <a:lnRef idx="2">
            <a:schemeClr val="dk1"/>
          </a:lnRef>
          <a:fillRef idx="0">
            <a:schemeClr val="dk1"/>
          </a:fillRef>
          <a:effectRef idx="1">
            <a:schemeClr val="dk1"/>
          </a:effectRef>
          <a:fontRef idx="minor">
            <a:schemeClr val="tx1"/>
          </a:fontRef>
        </p:style>
      </p:cxnSp>
      <p:sp>
        <p:nvSpPr>
          <p:cNvPr id="125" name="Rectangle 124">
            <a:extLst>
              <a:ext uri="{C183D7F6-B498-43B3-948B-1728B52AA6E4}">
                <adec:decorative xmlns:adec="http://schemas.microsoft.com/office/drawing/2017/decorative" val="1"/>
              </a:ext>
            </a:extLst>
          </p:cNvPr>
          <p:cNvSpPr/>
          <p:nvPr/>
        </p:nvSpPr>
        <p:spPr>
          <a:xfrm>
            <a:off x="88800" y="990600"/>
            <a:ext cx="4076689" cy="5421761"/>
          </a:xfrm>
          <a:prstGeom prst="rect">
            <a:avLst/>
          </a:prstGeom>
          <a:solidFill>
            <a:srgbClr val="0070C0">
              <a:alpha val="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4300371" y="4044386"/>
            <a:ext cx="1271209" cy="380601"/>
          </a:xfrm>
          <a:prstGeom prst="rect">
            <a:avLst/>
          </a:prstGeom>
        </p:spPr>
      </p:pic>
      <p:sp>
        <p:nvSpPr>
          <p:cNvPr id="43" name="Slide Number Placeholder 42"/>
          <p:cNvSpPr>
            <a:spLocks noGrp="1"/>
          </p:cNvSpPr>
          <p:nvPr>
            <p:ph type="sldNum" sz="quarter" idx="12"/>
          </p:nvPr>
        </p:nvSpPr>
        <p:spPr/>
        <p:txBody>
          <a:bodyPr/>
          <a:lstStyle/>
          <a:p>
            <a:pPr lvl="0"/>
            <a:fld id="{BA9B540C-44DA-4F69-89C9-7C84606640D3}" type="slidenum">
              <a:rPr lang="en-US" noProof="0" smtClean="0"/>
              <a:pPr lvl="0"/>
              <a:t>22</a:t>
            </a:fld>
            <a:endParaRPr lang="en-US" noProof="0"/>
          </a:p>
        </p:txBody>
      </p:sp>
    </p:spTree>
    <p:extLst>
      <p:ext uri="{BB962C8B-B14F-4D97-AF65-F5344CB8AC3E}">
        <p14:creationId xmlns:p14="http://schemas.microsoft.com/office/powerpoint/2010/main" val="2173291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lstStyle/>
          <a:p>
            <a:r>
              <a:rPr lang="en-US" dirty="0">
                <a:solidFill>
                  <a:srgbClr val="4F81BD"/>
                </a:solidFill>
              </a:rPr>
              <a:t>Getting Started with SciENcv</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9B540C-44DA-4F69-89C9-7C84606640D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56941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47148" y="3074075"/>
            <a:ext cx="7846670" cy="70985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1800"/>
              </a:spcAft>
              <a:buClrTx/>
              <a:buSzTx/>
              <a:buFont typeface="Arial"/>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SciENcv homepage: </a:t>
            </a:r>
            <a:r>
              <a:rPr kumimoji="0" lang="en-US" sz="2400" b="0" i="0" u="none" strike="noStrike" kern="1200" cap="none" spc="0" normalizeH="0" baseline="0" noProof="0" dirty="0">
                <a:ln>
                  <a:noFill/>
                </a:ln>
                <a:solidFill>
                  <a:srgbClr val="000000"/>
                </a:solidFill>
                <a:effectLst/>
                <a:uLnTx/>
                <a:uFillTx/>
                <a:latin typeface="Calibri"/>
                <a:ea typeface="+mn-ea"/>
                <a:cs typeface="+mn-cs"/>
                <a:hlinkClick r:id="rId3"/>
              </a:rPr>
              <a:t>http://www.ncbi.nlm.nih.gov/sciencv</a:t>
            </a: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 name="Title 1"/>
          <p:cNvSpPr>
            <a:spLocks noGrp="1"/>
          </p:cNvSpPr>
          <p:nvPr>
            <p:ph type="title"/>
          </p:nvPr>
        </p:nvSpPr>
        <p:spPr/>
        <p:txBody>
          <a:bodyPr>
            <a:normAutofit fontScale="90000"/>
          </a:bodyPr>
          <a:lstStyle/>
          <a:p>
            <a:r>
              <a:rPr lang="en-US" kern="0" dirty="0">
                <a:solidFill>
                  <a:srgbClr val="4F81BD"/>
                </a:solidFill>
                <a:latin typeface="Arial"/>
              </a:rPr>
              <a:t>Where to start?</a:t>
            </a:r>
            <a:br>
              <a:rPr lang="en-US" kern="0" dirty="0">
                <a:solidFill>
                  <a:srgbClr val="4F81BD"/>
                </a:solidFill>
                <a:latin typeface="Arial"/>
              </a:rPr>
            </a:br>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9B540C-44DA-4F69-89C9-7C84606640D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descr="screenshot of Google search for Sciencv"/>
          <p:cNvPicPr>
            <a:picLocks noChangeAspect="1"/>
          </p:cNvPicPr>
          <p:nvPr/>
        </p:nvPicPr>
        <p:blipFill>
          <a:blip r:embed="rId4"/>
          <a:stretch>
            <a:fillRect/>
          </a:stretch>
        </p:blipFill>
        <p:spPr>
          <a:xfrm>
            <a:off x="704236" y="891584"/>
            <a:ext cx="7735529" cy="53029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733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V-login screen"/>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2000" y="1377758"/>
            <a:ext cx="3419755" cy="4672060"/>
          </a:xfrm>
          <a:prstGeom prst="rect">
            <a:avLst/>
          </a:prstGeom>
        </p:spPr>
      </p:pic>
      <p:pic>
        <p:nvPicPr>
          <p:cNvPr id="8" name="Picture 7" descr="NIH secure log in screen"/>
          <p:cNvPicPr>
            <a:picLocks noChangeAspect="1"/>
          </p:cNvPicPr>
          <p:nvPr/>
        </p:nvPicPr>
        <p:blipFill>
          <a:blip r:embed="rId4"/>
          <a:stretch>
            <a:fillRect/>
          </a:stretch>
        </p:blipFill>
        <p:spPr>
          <a:xfrm>
            <a:off x="4895754" y="1186618"/>
            <a:ext cx="3791142" cy="3203653"/>
          </a:xfrm>
          <a:prstGeom prst="rect">
            <a:avLst/>
          </a:prstGeom>
          <a:effectLst>
            <a:outerShdw blurRad="50800" dist="38100" dir="2700000" algn="tl" rotWithShape="0">
              <a:srgbClr val="000000">
                <a:alpha val="43000"/>
              </a:srgbClr>
            </a:outerShdw>
          </a:effectLst>
        </p:spPr>
      </p:pic>
      <p:sp>
        <p:nvSpPr>
          <p:cNvPr id="9" name="Bent-Up Arrow 8">
            <a:extLst>
              <a:ext uri="{C183D7F6-B498-43B3-948B-1728B52AA6E4}">
                <adec:decorative xmlns:adec="http://schemas.microsoft.com/office/drawing/2017/decorative" val="1"/>
              </a:ext>
            </a:extLst>
          </p:cNvPr>
          <p:cNvSpPr/>
          <p:nvPr/>
        </p:nvSpPr>
        <p:spPr>
          <a:xfrm rot="5400000">
            <a:off x="3561580" y="2176129"/>
            <a:ext cx="700424" cy="2351809"/>
          </a:xfrm>
          <a:prstGeom prst="bentUpArrow">
            <a:avLst>
              <a:gd name="adj1" fmla="val 25000"/>
              <a:gd name="adj2" fmla="val 25000"/>
              <a:gd name="adj3" fmla="val 5000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normAutofit fontScale="90000"/>
          </a:bodyPr>
          <a:lstStyle/>
          <a:p>
            <a:r>
              <a:rPr lang="en-US" kern="0" dirty="0">
                <a:solidFill>
                  <a:srgbClr val="4F81BD"/>
                </a:solidFill>
                <a:latin typeface="Arial"/>
              </a:rPr>
              <a:t>Linking an eRA Commons account</a:t>
            </a:r>
            <a:br>
              <a:rPr lang="en-US" kern="0" dirty="0">
                <a:solidFill>
                  <a:srgbClr val="4F81BD"/>
                </a:solidFill>
                <a:latin typeface="Arial"/>
              </a:rPr>
            </a:b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9B540C-44DA-4F69-89C9-7C84606640D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12" descr="eRA Commons account is now linked">
            <a:extLst>
              <a:ext uri="{FF2B5EF4-FFF2-40B4-BE49-F238E27FC236}">
                <a16:creationId xmlns:a16="http://schemas.microsoft.com/office/drawing/2014/main" id="{B3829F64-8E12-4D91-B630-1966C77CBC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652962"/>
            <a:ext cx="2000250"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9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Sign into NCBI screenshot"/>
          <p:cNvPicPr>
            <a:picLocks noChangeAspect="1"/>
          </p:cNvPicPr>
          <p:nvPr/>
        </p:nvPicPr>
        <p:blipFill>
          <a:blip r:embed="rId3"/>
          <a:stretch>
            <a:fillRect/>
          </a:stretch>
        </p:blipFill>
        <p:spPr>
          <a:xfrm>
            <a:off x="4959037" y="1237716"/>
            <a:ext cx="3583811" cy="4577150"/>
          </a:xfrm>
          <a:prstGeom prst="rect">
            <a:avLst/>
          </a:prstGeom>
          <a:effectLst>
            <a:outerShdw blurRad="139700" dist="50800" dir="2700000" algn="tl" rotWithShape="0">
              <a:srgbClr val="000000">
                <a:alpha val="20000"/>
              </a:srgbClr>
            </a:outerShdw>
          </a:effectLst>
        </p:spPr>
      </p:pic>
      <p:pic>
        <p:nvPicPr>
          <p:cNvPr id="6" name="Picture 5" title="Sign in to NCBI screenshot"/>
          <p:cNvPicPr>
            <a:picLocks noChangeAspect="1"/>
          </p:cNvPicPr>
          <p:nvPr/>
        </p:nvPicPr>
        <p:blipFill>
          <a:blip r:embed="rId4"/>
          <a:stretch>
            <a:fillRect/>
          </a:stretch>
        </p:blipFill>
        <p:spPr>
          <a:xfrm>
            <a:off x="731629" y="1342883"/>
            <a:ext cx="3407931" cy="3652052"/>
          </a:xfrm>
          <a:prstGeom prst="rect">
            <a:avLst/>
          </a:prstGeom>
          <a:effectLst>
            <a:outerShdw blurRad="139700" dist="50800" dir="2700000" algn="tl" rotWithShape="0">
              <a:srgbClr val="000000">
                <a:alpha val="20000"/>
              </a:srgbClr>
            </a:outerShdw>
          </a:effectLst>
        </p:spPr>
      </p:pic>
      <p:sp>
        <p:nvSpPr>
          <p:cNvPr id="3" name="Title 2"/>
          <p:cNvSpPr>
            <a:spLocks noGrp="1"/>
          </p:cNvSpPr>
          <p:nvPr>
            <p:ph type="title"/>
          </p:nvPr>
        </p:nvSpPr>
        <p:spPr/>
        <p:txBody>
          <a:bodyPr>
            <a:normAutofit fontScale="90000"/>
          </a:bodyPr>
          <a:lstStyle/>
          <a:p>
            <a:r>
              <a:rPr lang="en-US" kern="0" dirty="0">
                <a:solidFill>
                  <a:srgbClr val="4F81BD"/>
                </a:solidFill>
                <a:latin typeface="Arial"/>
              </a:rPr>
              <a:t>Other sign in options</a:t>
            </a:r>
            <a:br>
              <a:rPr lang="en-US" kern="0" dirty="0">
                <a:solidFill>
                  <a:srgbClr val="4F81BD"/>
                </a:solidFill>
                <a:latin typeface="Arial"/>
              </a:rPr>
            </a:b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9B540C-44DA-4F69-89C9-7C84606640D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3574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y NCBI Settings screenshot&#10;" title="linked accounts"/>
          <p:cNvPicPr>
            <a:picLocks noChangeAspect="1"/>
          </p:cNvPicPr>
          <p:nvPr/>
        </p:nvPicPr>
        <p:blipFill>
          <a:blip r:embed="rId3"/>
          <a:stretch>
            <a:fillRect/>
          </a:stretch>
        </p:blipFill>
        <p:spPr>
          <a:xfrm>
            <a:off x="2350412" y="1027383"/>
            <a:ext cx="4426998" cy="4999402"/>
          </a:xfrm>
          <a:prstGeom prst="rect">
            <a:avLst/>
          </a:prstGeom>
          <a:effectLst>
            <a:outerShdw blurRad="127000" dist="38100" dir="2700000" algn="tl" rotWithShape="0">
              <a:srgbClr val="000000">
                <a:alpha val="30000"/>
              </a:srgbClr>
            </a:outerShdw>
          </a:effectLst>
        </p:spPr>
      </p:pic>
      <p:sp>
        <p:nvSpPr>
          <p:cNvPr id="4" name="Oval 3">
            <a:extLst>
              <a:ext uri="{C183D7F6-B498-43B3-948B-1728B52AA6E4}">
                <adec:decorative xmlns:adec="http://schemas.microsoft.com/office/drawing/2017/decorative" val="1"/>
              </a:ext>
            </a:extLst>
          </p:cNvPr>
          <p:cNvSpPr/>
          <p:nvPr/>
        </p:nvSpPr>
        <p:spPr>
          <a:xfrm>
            <a:off x="5884342" y="966166"/>
            <a:ext cx="686244" cy="264431"/>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 name="Straight Arrow Connector 6">
            <a:extLst>
              <a:ext uri="{C183D7F6-B498-43B3-948B-1728B52AA6E4}">
                <adec:decorative xmlns:adec="http://schemas.microsoft.com/office/drawing/2017/decorative" val="1"/>
              </a:ext>
            </a:extLst>
          </p:cNvPr>
          <p:cNvCxnSpPr>
            <a:stCxn id="4" idx="3"/>
          </p:cNvCxnSpPr>
          <p:nvPr/>
        </p:nvCxnSpPr>
        <p:spPr>
          <a:xfrm flipH="1">
            <a:off x="3912378" y="1191872"/>
            <a:ext cx="2072462" cy="2697122"/>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Title 9"/>
          <p:cNvSpPr>
            <a:spLocks noGrp="1"/>
          </p:cNvSpPr>
          <p:nvPr>
            <p:ph type="title"/>
          </p:nvPr>
        </p:nvSpPr>
        <p:spPr>
          <a:xfrm>
            <a:off x="457200" y="-81816"/>
            <a:ext cx="8229600" cy="1143000"/>
          </a:xfrm>
        </p:spPr>
        <p:txBody>
          <a:bodyPr>
            <a:normAutofit/>
          </a:bodyPr>
          <a:lstStyle/>
          <a:p>
            <a:pPr eaLnBrk="0" hangingPunct="0">
              <a:defRPr/>
            </a:pPr>
            <a:r>
              <a:rPr lang="en-US" sz="4000" kern="0" dirty="0">
                <a:solidFill>
                  <a:srgbClr val="4F81BD"/>
                </a:solidFill>
                <a:latin typeface="Arial"/>
              </a:rPr>
              <a:t>Linked accounts</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9B540C-44DA-4F69-89C9-7C84606640D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2593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My NCBI main page"/>
          <p:cNvPicPr>
            <a:picLocks noChangeAspect="1"/>
          </p:cNvPicPr>
          <p:nvPr/>
        </p:nvPicPr>
        <p:blipFill>
          <a:blip r:embed="rId3"/>
          <a:stretch>
            <a:fillRect/>
          </a:stretch>
        </p:blipFill>
        <p:spPr>
          <a:xfrm>
            <a:off x="899400" y="1237942"/>
            <a:ext cx="7346682" cy="4834180"/>
          </a:xfrm>
          <a:prstGeom prst="rect">
            <a:avLst/>
          </a:prstGeom>
          <a:effectLst>
            <a:outerShdw blurRad="152400" dist="38100" dir="2700000" algn="tl" rotWithShape="0">
              <a:srgbClr val="000000">
                <a:alpha val="19000"/>
              </a:srgbClr>
            </a:outerShdw>
          </a:effectLst>
        </p:spPr>
      </p:pic>
      <p:sp>
        <p:nvSpPr>
          <p:cNvPr id="3" name="Title 2"/>
          <p:cNvSpPr>
            <a:spLocks noGrp="1"/>
          </p:cNvSpPr>
          <p:nvPr>
            <p:ph type="title"/>
          </p:nvPr>
        </p:nvSpPr>
        <p:spPr/>
        <p:txBody>
          <a:bodyPr>
            <a:normAutofit fontScale="90000"/>
          </a:bodyPr>
          <a:lstStyle/>
          <a:p>
            <a:r>
              <a:rPr lang="en-US" kern="0" dirty="0">
                <a:solidFill>
                  <a:srgbClr val="4F81BD"/>
                </a:solidFill>
                <a:latin typeface="Arial"/>
              </a:rPr>
              <a:t>My NCBI main page</a:t>
            </a:r>
            <a:br>
              <a:rPr lang="en-US" kern="0" dirty="0">
                <a:solidFill>
                  <a:srgbClr val="4F81BD"/>
                </a:solidFill>
                <a:latin typeface="Arial"/>
              </a:rPr>
            </a:b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9B540C-44DA-4F69-89C9-7C84606640D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410689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457200" y="161660"/>
            <a:ext cx="8229600" cy="1143000"/>
          </a:xfrm>
        </p:spPr>
        <p:txBody>
          <a:bodyPr>
            <a:normAutofit/>
          </a:bodyPr>
          <a:lstStyle/>
          <a:p>
            <a:r>
              <a:rPr lang="en-US" sz="4000" dirty="0">
                <a:solidFill>
                  <a:srgbClr val="4F81BD"/>
                </a:solidFill>
              </a:rPr>
              <a:t>SciENcv main page</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9B540C-44DA-4F69-89C9-7C84606640D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Picture 5" descr="screenshot of Sciencv main page"/>
          <p:cNvPicPr>
            <a:picLocks noChangeAspect="1"/>
          </p:cNvPicPr>
          <p:nvPr/>
        </p:nvPicPr>
        <p:blipFill>
          <a:blip r:embed="rId3"/>
          <a:stretch>
            <a:fillRect/>
          </a:stretch>
        </p:blipFill>
        <p:spPr>
          <a:xfrm>
            <a:off x="428625" y="1758698"/>
            <a:ext cx="8286750" cy="37260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5734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CFBC02-D39A-4D2D-8F7F-6C017892F2CB}"/>
              </a:ext>
            </a:extLst>
          </p:cNvPr>
          <p:cNvSpPr>
            <a:spLocks noGrp="1"/>
          </p:cNvSpPr>
          <p:nvPr>
            <p:ph type="ctrTitle"/>
          </p:nvPr>
        </p:nvSpPr>
        <p:spPr/>
        <p:txBody>
          <a:bodyPr/>
          <a:lstStyle/>
          <a:p>
            <a:r>
              <a:rPr lang="en-US" dirty="0"/>
              <a:t>The NIH Biosketch</a:t>
            </a:r>
          </a:p>
        </p:txBody>
      </p:sp>
      <p:sp>
        <p:nvSpPr>
          <p:cNvPr id="8" name="Title 1">
            <a:extLst>
              <a:ext uri="{FF2B5EF4-FFF2-40B4-BE49-F238E27FC236}">
                <a16:creationId xmlns:a16="http://schemas.microsoft.com/office/drawing/2014/main" id="{373FA17F-E3DF-419B-8801-634DB0C448AF}"/>
              </a:ext>
            </a:extLst>
          </p:cNvPr>
          <p:cNvSpPr txBox="1">
            <a:spLocks/>
          </p:cNvSpPr>
          <p:nvPr/>
        </p:nvSpPr>
        <p:spPr bwMode="auto">
          <a:xfrm>
            <a:off x="457200" y="4460875"/>
            <a:ext cx="8229600" cy="23241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kern="1200">
                <a:solidFill>
                  <a:schemeClr val="bg1"/>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ctr"/>
            <a:r>
              <a:rPr lang="en-US" sz="2800" b="1" dirty="0">
                <a:solidFill>
                  <a:schemeClr val="tx1"/>
                </a:solidFill>
              </a:rPr>
              <a:t>UnJa Hayes, Ph.D.</a:t>
            </a:r>
            <a:br>
              <a:rPr lang="en-US" sz="2800" b="1" dirty="0">
                <a:solidFill>
                  <a:schemeClr val="tx1"/>
                </a:solidFill>
              </a:rPr>
            </a:br>
            <a:r>
              <a:rPr lang="en-US" sz="2800" dirty="0">
                <a:solidFill>
                  <a:schemeClr val="tx1"/>
                </a:solidFill>
              </a:rPr>
              <a:t>Scientific Review Officer</a:t>
            </a:r>
            <a:br>
              <a:rPr lang="en-US" sz="2800" dirty="0">
                <a:solidFill>
                  <a:schemeClr val="tx1"/>
                </a:solidFill>
              </a:rPr>
            </a:br>
            <a:r>
              <a:rPr lang="en-US" sz="2800" dirty="0">
                <a:solidFill>
                  <a:schemeClr val="tx1"/>
                </a:solidFill>
              </a:rPr>
              <a:t>Center for Scientific Review</a:t>
            </a:r>
            <a:br>
              <a:rPr lang="en-US" sz="2800" dirty="0">
                <a:solidFill>
                  <a:schemeClr val="tx1"/>
                </a:solidFill>
              </a:rPr>
            </a:br>
            <a:r>
              <a:rPr lang="en-US" sz="2800" dirty="0">
                <a:solidFill>
                  <a:schemeClr val="tx1"/>
                </a:solidFill>
              </a:rPr>
              <a:t>NIH</a:t>
            </a:r>
            <a:br>
              <a:rPr lang="en-US" sz="2800" dirty="0">
                <a:solidFill>
                  <a:srgbClr val="008000"/>
                </a:solidFill>
              </a:rPr>
            </a:br>
            <a:br>
              <a:rPr lang="en-US" sz="2800" dirty="0">
                <a:solidFill>
                  <a:schemeClr val="tx1"/>
                </a:solidFill>
              </a:rPr>
            </a:br>
            <a:r>
              <a:rPr lang="en-US" sz="2400" dirty="0">
                <a:solidFill>
                  <a:srgbClr val="008000"/>
                </a:solidFill>
              </a:rPr>
              <a:t>May 16, 2019</a:t>
            </a:r>
          </a:p>
        </p:txBody>
      </p:sp>
    </p:spTree>
    <p:extLst>
      <p:ext uri="{BB962C8B-B14F-4D97-AF65-F5344CB8AC3E}">
        <p14:creationId xmlns:p14="http://schemas.microsoft.com/office/powerpoint/2010/main" val="1006233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457200" y="309644"/>
            <a:ext cx="8229600" cy="1143000"/>
          </a:xfrm>
        </p:spPr>
        <p:txBody>
          <a:bodyPr>
            <a:normAutofit/>
          </a:bodyPr>
          <a:lstStyle/>
          <a:p>
            <a:r>
              <a:rPr lang="en-US" sz="4000" dirty="0">
                <a:solidFill>
                  <a:srgbClr val="4F81BD"/>
                </a:solidFill>
              </a:rPr>
              <a:t>Creating a new SciENcv profile</a:t>
            </a:r>
          </a:p>
        </p:txBody>
      </p:sp>
      <p:grpSp>
        <p:nvGrpSpPr>
          <p:cNvPr id="2" name="Group 1" title="creating a new SciENcv profile chart"/>
          <p:cNvGrpSpPr/>
          <p:nvPr/>
        </p:nvGrpSpPr>
        <p:grpSpPr>
          <a:xfrm>
            <a:off x="546009" y="2357326"/>
            <a:ext cx="8140791" cy="2540975"/>
            <a:chOff x="546009" y="2357326"/>
            <a:chExt cx="8140791" cy="2540975"/>
          </a:xfrm>
        </p:grpSpPr>
        <p:pic>
          <p:nvPicPr>
            <p:cNvPr id="3" name="Picture 2" descr="diagram showing how you can create a new Sciencv profile from scratch, from an external source, or duplicate an existing profile"/>
            <p:cNvPicPr>
              <a:picLocks noChangeAspect="1"/>
            </p:cNvPicPr>
            <p:nvPr/>
          </p:nvPicPr>
          <p:blipFill>
            <a:blip r:embed="rId3"/>
            <a:stretch>
              <a:fillRect/>
            </a:stretch>
          </p:blipFill>
          <p:spPr>
            <a:xfrm>
              <a:off x="702836" y="2432505"/>
              <a:ext cx="1304248" cy="130424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818749" y="2357326"/>
              <a:ext cx="2618015" cy="1494649"/>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68785" y="2432505"/>
              <a:ext cx="2618015" cy="1304248"/>
            </a:xfrm>
            <a:prstGeom prst="rect">
              <a:avLst/>
            </a:prstGeom>
          </p:spPr>
        </p:pic>
        <p:sp>
          <p:nvSpPr>
            <p:cNvPr id="6" name="TextBox 5"/>
            <p:cNvSpPr txBox="1"/>
            <p:nvPr/>
          </p:nvSpPr>
          <p:spPr>
            <a:xfrm>
              <a:off x="546009" y="4067304"/>
              <a:ext cx="17541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From Scratch</a:t>
              </a:r>
            </a:p>
          </p:txBody>
        </p:sp>
        <p:sp>
          <p:nvSpPr>
            <p:cNvPr id="8" name="TextBox 7"/>
            <p:cNvSpPr txBox="1"/>
            <p:nvPr/>
          </p:nvSpPr>
          <p:spPr>
            <a:xfrm>
              <a:off x="2725986" y="4067304"/>
              <a:ext cx="291944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From an external source (Including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ORCiD</a:t>
              </a:r>
              <a:r>
                <a:rPr kumimoji="0" lang="en-US" sz="2000" b="0" i="0" u="none" strike="noStrike" kern="1200" cap="none" spc="0" normalizeH="0" baseline="0" noProof="0" dirty="0">
                  <a:ln>
                    <a:noFill/>
                  </a:ln>
                  <a:solidFill>
                    <a:prstClr val="black"/>
                  </a:solidFill>
                  <a:effectLst/>
                  <a:uLnTx/>
                  <a:uFillTx/>
                  <a:latin typeface="Calibri"/>
                  <a:ea typeface="+mn-ea"/>
                  <a:cs typeface="+mn-cs"/>
                </a:rPr>
                <a:t>)</a:t>
              </a:r>
            </a:p>
          </p:txBody>
        </p:sp>
        <p:sp>
          <p:nvSpPr>
            <p:cNvPr id="9" name="TextBox 8"/>
            <p:cNvSpPr txBox="1"/>
            <p:nvPr/>
          </p:nvSpPr>
          <p:spPr>
            <a:xfrm>
              <a:off x="6285922" y="4067304"/>
              <a:ext cx="21686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Duplicate an existing profile</a:t>
              </a:r>
            </a:p>
          </p:txBody>
        </p:sp>
      </p:gr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9B540C-44DA-4F69-89C9-7C84606640D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4645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solidFill>
                  <a:srgbClr val="4F81BD"/>
                </a:solidFill>
              </a:rPr>
              <a:t>Create a new SciENcv profile page</a:t>
            </a:r>
            <a:br>
              <a:rPr lang="en-US" dirty="0">
                <a:solidFill>
                  <a:srgbClr val="4F81BD"/>
                </a:solidFill>
              </a:rPr>
            </a:br>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9B540C-44DA-4F69-89C9-7C84606640D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4" name="Picture 3" descr="Screenshot of the Create a new biosketch page"/>
          <p:cNvPicPr>
            <a:picLocks noChangeAspect="1"/>
          </p:cNvPicPr>
          <p:nvPr/>
        </p:nvPicPr>
        <p:blipFill>
          <a:blip r:embed="rId3"/>
          <a:stretch>
            <a:fillRect/>
          </a:stretch>
        </p:blipFill>
        <p:spPr>
          <a:xfrm>
            <a:off x="1644888" y="1127237"/>
            <a:ext cx="5854225" cy="48974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59170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457200" y="274638"/>
            <a:ext cx="8229600" cy="853191"/>
          </a:xfrm>
        </p:spPr>
        <p:txBody>
          <a:bodyPr>
            <a:normAutofit/>
          </a:bodyPr>
          <a:lstStyle/>
          <a:p>
            <a:r>
              <a:rPr lang="en-US" sz="4000" dirty="0">
                <a:solidFill>
                  <a:srgbClr val="4F81BD"/>
                </a:solidFill>
              </a:rPr>
              <a:t>NIH </a:t>
            </a:r>
            <a:r>
              <a:rPr lang="en-US" sz="4000" dirty="0" err="1">
                <a:solidFill>
                  <a:srgbClr val="4F81BD"/>
                </a:solidFill>
              </a:rPr>
              <a:t>Biosketch</a:t>
            </a:r>
            <a:r>
              <a:rPr lang="en-US" sz="4000" dirty="0">
                <a:solidFill>
                  <a:srgbClr val="4F81BD"/>
                </a:solidFill>
              </a:rPr>
              <a:t> page</a:t>
            </a:r>
          </a:p>
        </p:txBody>
      </p:sp>
      <p:sp>
        <p:nvSpPr>
          <p:cNvPr id="5" name="TextBox 4"/>
          <p:cNvSpPr txBox="1"/>
          <p:nvPr/>
        </p:nvSpPr>
        <p:spPr>
          <a:xfrm>
            <a:off x="48844" y="1838274"/>
            <a:ext cx="1056829"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Metadata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&amp; options</a:t>
            </a:r>
          </a:p>
        </p:txBody>
      </p:sp>
      <p:sp>
        <p:nvSpPr>
          <p:cNvPr id="7" name="TextBox 6"/>
          <p:cNvSpPr txBox="1"/>
          <p:nvPr/>
        </p:nvSpPr>
        <p:spPr>
          <a:xfrm>
            <a:off x="-62167" y="4179798"/>
            <a:ext cx="127885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F0000"/>
                </a:solidFill>
                <a:effectLst/>
                <a:uLnTx/>
                <a:uFillTx/>
                <a:latin typeface="Calibri"/>
                <a:ea typeface="+mn-ea"/>
                <a:cs typeface="+mn-cs"/>
              </a:rPr>
              <a:t>Biosketch</a:t>
            </a:r>
            <a:endParaRPr kumimoji="0" lang="en-US" sz="16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form</a:t>
            </a:r>
          </a:p>
        </p:txBody>
      </p:sp>
      <p:sp>
        <p:nvSpPr>
          <p:cNvPr id="6" name="Left Brace 5">
            <a:extLst>
              <a:ext uri="{C183D7F6-B498-43B3-948B-1728B52AA6E4}">
                <adec:decorative xmlns:adec="http://schemas.microsoft.com/office/drawing/2017/decorative" val="1"/>
              </a:ext>
            </a:extLst>
          </p:cNvPr>
          <p:cNvSpPr/>
          <p:nvPr/>
        </p:nvSpPr>
        <p:spPr>
          <a:xfrm>
            <a:off x="1216683" y="1589617"/>
            <a:ext cx="275308" cy="1101188"/>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Left Brace 8">
            <a:extLst>
              <a:ext uri="{C183D7F6-B498-43B3-948B-1728B52AA6E4}">
                <adec:decorative xmlns:adec="http://schemas.microsoft.com/office/drawing/2017/decorative" val="1"/>
              </a:ext>
            </a:extLst>
          </p:cNvPr>
          <p:cNvSpPr/>
          <p:nvPr/>
        </p:nvSpPr>
        <p:spPr>
          <a:xfrm>
            <a:off x="1216683" y="2777576"/>
            <a:ext cx="275308" cy="3482524"/>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Slide Number Placeholder 5"/>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6F814-4AE2-4CB6-A89C-099C64AFAA4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 name="Picture 1" descr="Screenshot of NIH biosketch page with metadata section up top and Biosketch form below"/>
          <p:cNvPicPr>
            <a:picLocks noChangeAspect="1"/>
          </p:cNvPicPr>
          <p:nvPr/>
        </p:nvPicPr>
        <p:blipFill>
          <a:blip r:embed="rId2"/>
          <a:stretch>
            <a:fillRect/>
          </a:stretch>
        </p:blipFill>
        <p:spPr>
          <a:xfrm>
            <a:off x="1603001" y="1288043"/>
            <a:ext cx="6983838" cy="4972057"/>
          </a:xfrm>
          <a:prstGeom prst="rect">
            <a:avLst/>
          </a:prstGeom>
        </p:spPr>
      </p:pic>
    </p:spTree>
    <p:extLst>
      <p:ext uri="{BB962C8B-B14F-4D97-AF65-F5344CB8AC3E}">
        <p14:creationId xmlns:p14="http://schemas.microsoft.com/office/powerpoint/2010/main" val="1307589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457200" y="274638"/>
            <a:ext cx="8229600" cy="853191"/>
          </a:xfrm>
        </p:spPr>
        <p:txBody>
          <a:bodyPr>
            <a:normAutofit/>
          </a:bodyPr>
          <a:lstStyle/>
          <a:p>
            <a:r>
              <a:rPr lang="en-US" sz="4000" dirty="0">
                <a:solidFill>
                  <a:srgbClr val="4F81BD"/>
                </a:solidFill>
              </a:rPr>
              <a:t>Controls for editing data</a:t>
            </a:r>
          </a:p>
        </p:txBody>
      </p:sp>
      <p:sp>
        <p:nvSpPr>
          <p:cNvPr id="5" name="TextBox 4"/>
          <p:cNvSpPr txBox="1"/>
          <p:nvPr/>
        </p:nvSpPr>
        <p:spPr>
          <a:xfrm>
            <a:off x="353016" y="1315498"/>
            <a:ext cx="1301053"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Show/hide item</a:t>
            </a:r>
          </a:p>
        </p:txBody>
      </p:sp>
      <p:sp>
        <p:nvSpPr>
          <p:cNvPr id="7" name="TextBox 6"/>
          <p:cNvSpPr txBox="1"/>
          <p:nvPr/>
        </p:nvSpPr>
        <p:spPr>
          <a:xfrm>
            <a:off x="293071" y="3846440"/>
            <a:ext cx="127885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Create new entry</a:t>
            </a:r>
          </a:p>
        </p:txBody>
      </p:sp>
      <p:pic>
        <p:nvPicPr>
          <p:cNvPr id="2" name="Picture 1" title="Controls for editing data - screenshot"/>
          <p:cNvPicPr>
            <a:picLocks noChangeAspect="1"/>
          </p:cNvPicPr>
          <p:nvPr/>
        </p:nvPicPr>
        <p:blipFill>
          <a:blip r:embed="rId2"/>
          <a:stretch>
            <a:fillRect/>
          </a:stretch>
        </p:blipFill>
        <p:spPr>
          <a:xfrm>
            <a:off x="1207804" y="2067212"/>
            <a:ext cx="7030345" cy="1584643"/>
          </a:xfrm>
          <a:prstGeom prst="rect">
            <a:avLst/>
          </a:prstGeom>
          <a:ln w="3175" cmpd="sng">
            <a:solidFill>
              <a:schemeClr val="bg1">
                <a:lumMod val="75000"/>
              </a:schemeClr>
            </a:solidFill>
          </a:ln>
          <a:effectLst>
            <a:outerShdw blurRad="1270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cxnSp>
        <p:nvCxnSpPr>
          <p:cNvPr id="8" name="Straight Connector 7">
            <a:extLst>
              <a:ext uri="{C183D7F6-B498-43B3-948B-1728B52AA6E4}">
                <adec:decorative xmlns:adec="http://schemas.microsoft.com/office/drawing/2017/decorative" val="1"/>
              </a:ext>
            </a:extLst>
          </p:cNvPr>
          <p:cNvCxnSpPr>
            <a:stCxn id="5" idx="2"/>
          </p:cNvCxnSpPr>
          <p:nvPr/>
        </p:nvCxnSpPr>
        <p:spPr>
          <a:xfrm>
            <a:off x="1003543" y="1900274"/>
            <a:ext cx="568378" cy="907142"/>
          </a:xfrm>
          <a:prstGeom prst="line">
            <a:avLst/>
          </a:prstGeom>
          <a:ln w="190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C183D7F6-B498-43B3-948B-1728B52AA6E4}">
                <adec:decorative xmlns:adec="http://schemas.microsoft.com/office/drawing/2017/decorative" val="1"/>
              </a:ext>
            </a:extLst>
          </p:cNvPr>
          <p:cNvCxnSpPr/>
          <p:nvPr/>
        </p:nvCxnSpPr>
        <p:spPr>
          <a:xfrm flipH="1">
            <a:off x="1207804" y="3305514"/>
            <a:ext cx="587564" cy="540926"/>
          </a:xfrm>
          <a:prstGeom prst="line">
            <a:avLst/>
          </a:prstGeom>
          <a:ln w="190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14" name="Picture 13" title="new entry dialog box"/>
          <p:cNvPicPr>
            <a:picLocks noChangeAspect="1"/>
          </p:cNvPicPr>
          <p:nvPr/>
        </p:nvPicPr>
        <p:blipFill>
          <a:blip r:embed="rId3"/>
          <a:stretch>
            <a:fillRect/>
          </a:stretch>
        </p:blipFill>
        <p:spPr>
          <a:xfrm>
            <a:off x="2921669" y="4040156"/>
            <a:ext cx="3898868" cy="1760549"/>
          </a:xfrm>
          <a:prstGeom prst="rect">
            <a:avLst/>
          </a:prstGeom>
          <a:effectLst>
            <a:outerShdw blurRad="127000" dist="38100" dir="2700000" algn="tl" rotWithShape="0">
              <a:srgbClr val="000000">
                <a:alpha val="43000"/>
              </a:srgbClr>
            </a:outerShdw>
          </a:effectLst>
        </p:spPr>
      </p:pic>
      <p:sp>
        <p:nvSpPr>
          <p:cNvPr id="17" name="TextBox 16"/>
          <p:cNvSpPr txBox="1"/>
          <p:nvPr/>
        </p:nvSpPr>
        <p:spPr>
          <a:xfrm>
            <a:off x="811014" y="5089108"/>
            <a:ext cx="127885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New entry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dialog box</a:t>
            </a:r>
          </a:p>
        </p:txBody>
      </p:sp>
      <p:cxnSp>
        <p:nvCxnSpPr>
          <p:cNvPr id="18" name="Straight Connector 17">
            <a:extLst>
              <a:ext uri="{C183D7F6-B498-43B3-948B-1728B52AA6E4}">
                <adec:decorative xmlns:adec="http://schemas.microsoft.com/office/drawing/2017/decorative" val="1"/>
              </a:ext>
            </a:extLst>
          </p:cNvPr>
          <p:cNvCxnSpPr>
            <a:stCxn id="14" idx="1"/>
          </p:cNvCxnSpPr>
          <p:nvPr/>
        </p:nvCxnSpPr>
        <p:spPr>
          <a:xfrm flipH="1">
            <a:off x="2089864" y="4920431"/>
            <a:ext cx="831805" cy="439140"/>
          </a:xfrm>
          <a:prstGeom prst="line">
            <a:avLst/>
          </a:prstGeom>
          <a:ln w="190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0" name="Bent Arrow 19">
            <a:extLst>
              <a:ext uri="{C183D7F6-B498-43B3-948B-1728B52AA6E4}">
                <adec:decorative xmlns:adec="http://schemas.microsoft.com/office/drawing/2017/decorative" val="1"/>
              </a:ext>
            </a:extLst>
          </p:cNvPr>
          <p:cNvSpPr/>
          <p:nvPr/>
        </p:nvSpPr>
        <p:spPr>
          <a:xfrm flipV="1">
            <a:off x="1947768" y="3366889"/>
            <a:ext cx="888090" cy="1385365"/>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0"/>
          <p:cNvSpPr txBox="1"/>
          <p:nvPr/>
        </p:nvSpPr>
        <p:spPr>
          <a:xfrm>
            <a:off x="7334830" y="1315498"/>
            <a:ext cx="1502946"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Delete/edit existing items</a:t>
            </a:r>
          </a:p>
        </p:txBody>
      </p:sp>
      <p:cxnSp>
        <p:nvCxnSpPr>
          <p:cNvPr id="22" name="Straight Connector 21">
            <a:extLst>
              <a:ext uri="{C183D7F6-B498-43B3-948B-1728B52AA6E4}">
                <adec:decorative xmlns:adec="http://schemas.microsoft.com/office/drawing/2017/decorative" val="1"/>
              </a:ext>
            </a:extLst>
          </p:cNvPr>
          <p:cNvCxnSpPr/>
          <p:nvPr/>
        </p:nvCxnSpPr>
        <p:spPr>
          <a:xfrm flipH="1">
            <a:off x="7433317" y="1900274"/>
            <a:ext cx="552040" cy="791695"/>
          </a:xfrm>
          <a:prstGeom prst="line">
            <a:avLst/>
          </a:prstGeom>
          <a:ln w="190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Slide Number Placeholder 5"/>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6F814-4AE2-4CB6-A89C-099C64AFAA4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94656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514350" lvl="1" indent="-514350" algn="ctr" defTabSz="457200" rtl="0">
              <a:spcBef>
                <a:spcPct val="0"/>
              </a:spcBef>
            </a:pPr>
            <a:r>
              <a:rPr lang="en-US" sz="4000" kern="1200" dirty="0">
                <a:solidFill>
                  <a:srgbClr val="4F81BD"/>
                </a:solidFill>
                <a:latin typeface="+mj-lt"/>
                <a:ea typeface="+mj-ea"/>
                <a:cs typeface="+mj-cs"/>
              </a:rPr>
              <a:t>Populating sections with linked data – pick lists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6F814-4AE2-4CB6-A89C-099C64AFAA4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7" name="Group 6" title="bibliography and funding sections graphic"/>
          <p:cNvGrpSpPr/>
          <p:nvPr/>
        </p:nvGrpSpPr>
        <p:grpSpPr>
          <a:xfrm>
            <a:off x="1101546" y="2033886"/>
            <a:ext cx="7607300" cy="3815080"/>
            <a:chOff x="1303020" y="2033886"/>
            <a:chExt cx="7607300" cy="3815080"/>
          </a:xfrm>
        </p:grpSpPr>
        <p:pic>
          <p:nvPicPr>
            <p:cNvPr id="4" name="Picture 3" descr="Graphic illustrating that the &quot;pick list&quot; feature can dynamically update via feed"/>
            <p:cNvPicPr>
              <a:picLocks noChangeAspect="1"/>
            </p:cNvPicPr>
            <p:nvPr/>
          </p:nvPicPr>
          <p:blipFill>
            <a:blip r:embed="rId3"/>
            <a:stretch>
              <a:fillRect/>
            </a:stretch>
          </p:blipFill>
          <p:spPr>
            <a:xfrm>
              <a:off x="2679700" y="2033886"/>
              <a:ext cx="3975100" cy="546100"/>
            </a:xfrm>
            <a:prstGeom prst="rect">
              <a:avLst/>
            </a:prstGeom>
          </p:spPr>
        </p:pic>
        <p:pic>
          <p:nvPicPr>
            <p:cNvPr id="5" name="Picture 4" descr="graphic&#10;" title="bibliography and funding sections"/>
            <p:cNvPicPr>
              <a:picLocks noChangeAspect="1"/>
            </p:cNvPicPr>
            <p:nvPr/>
          </p:nvPicPr>
          <p:blipFill>
            <a:blip r:embed="rId4"/>
            <a:stretch>
              <a:fillRect/>
            </a:stretch>
          </p:blipFill>
          <p:spPr>
            <a:xfrm>
              <a:off x="1303020" y="3207366"/>
              <a:ext cx="5143500" cy="2641600"/>
            </a:xfrm>
            <a:prstGeom prst="rect">
              <a:avLst/>
            </a:prstGeom>
          </p:spPr>
        </p:pic>
        <p:sp>
          <p:nvSpPr>
            <p:cNvPr id="3" name="TextBox 2"/>
            <p:cNvSpPr txBox="1"/>
            <p:nvPr/>
          </p:nvSpPr>
          <p:spPr>
            <a:xfrm>
              <a:off x="6446520" y="4055726"/>
              <a:ext cx="2463800"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Pick list can dynamically update via feed.</a:t>
              </a:r>
            </a:p>
          </p:txBody>
        </p:sp>
      </p:grpSp>
      <p:cxnSp>
        <p:nvCxnSpPr>
          <p:cNvPr id="8" name="Straight Connector 7">
            <a:extLst>
              <a:ext uri="{C183D7F6-B498-43B3-948B-1728B52AA6E4}">
                <adec:decorative xmlns:adec="http://schemas.microsoft.com/office/drawing/2017/decorative" val="1"/>
              </a:ext>
            </a:extLst>
          </p:cNvPr>
          <p:cNvCxnSpPr>
            <a:stCxn id="3" idx="1"/>
          </p:cNvCxnSpPr>
          <p:nvPr/>
        </p:nvCxnSpPr>
        <p:spPr>
          <a:xfrm flipH="1">
            <a:off x="4451806" y="4348114"/>
            <a:ext cx="1793240" cy="74393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916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of My Bibliography citations"/>
          <p:cNvPicPr>
            <a:picLocks noChangeAspect="1"/>
          </p:cNvPicPr>
          <p:nvPr/>
        </p:nvPicPr>
        <p:blipFill>
          <a:blip r:embed="rId3"/>
          <a:stretch>
            <a:fillRect/>
          </a:stretch>
        </p:blipFill>
        <p:spPr>
          <a:xfrm>
            <a:off x="1102319" y="1364324"/>
            <a:ext cx="6939361" cy="4992026"/>
          </a:xfrm>
          <a:prstGeom prst="rect">
            <a:avLst/>
          </a:prstGeom>
          <a:ln>
            <a:solidFill>
              <a:schemeClr val="tx1">
                <a:lumMod val="65000"/>
                <a:lumOff val="35000"/>
              </a:schemeClr>
            </a:solidFill>
          </a:ln>
          <a:effectLst>
            <a:outerShdw blurRad="76200" dist="76200" dir="2700000" algn="tl" rotWithShape="0">
              <a:prstClr val="black">
                <a:alpha val="25000"/>
              </a:prstClr>
            </a:outerShdw>
          </a:effectLst>
        </p:spPr>
      </p:pic>
      <p:sp>
        <p:nvSpPr>
          <p:cNvPr id="4" name="Title 3"/>
          <p:cNvSpPr>
            <a:spLocks noGrp="1"/>
          </p:cNvSpPr>
          <p:nvPr>
            <p:ph type="title"/>
          </p:nvPr>
        </p:nvSpPr>
        <p:spPr>
          <a:xfrm>
            <a:off x="457200" y="476909"/>
            <a:ext cx="8229600" cy="586775"/>
          </a:xfrm>
        </p:spPr>
        <p:txBody>
          <a:bodyPr>
            <a:noAutofit/>
          </a:bodyPr>
          <a:lstStyle/>
          <a:p>
            <a:r>
              <a:rPr lang="en-US" sz="4000">
                <a:solidFill>
                  <a:srgbClr val="4F81BD"/>
                </a:solidFill>
              </a:rPr>
              <a:t>Selecting citations</a:t>
            </a:r>
            <a:endParaRPr lang="en-US" dirty="0">
              <a:solidFill>
                <a:srgbClr val="4F81BD"/>
              </a:solidFill>
            </a:endParaRPr>
          </a:p>
        </p:txBody>
      </p:sp>
      <p:sp>
        <p:nvSpPr>
          <p:cNvPr id="5" name="TextBox 4"/>
          <p:cNvSpPr txBox="1"/>
          <p:nvPr/>
        </p:nvSpPr>
        <p:spPr>
          <a:xfrm>
            <a:off x="-113024" y="1706905"/>
            <a:ext cx="1301053"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Show/hide pick list</a:t>
            </a:r>
          </a:p>
        </p:txBody>
      </p:sp>
      <p:cxnSp>
        <p:nvCxnSpPr>
          <p:cNvPr id="6" name="Straight Connector 5">
            <a:extLst>
              <a:ext uri="{C183D7F6-B498-43B3-948B-1728B52AA6E4}">
                <adec:decorative xmlns:adec="http://schemas.microsoft.com/office/drawing/2017/decorative" val="1"/>
              </a:ext>
            </a:extLst>
          </p:cNvPr>
          <p:cNvCxnSpPr>
            <a:stCxn id="5" idx="2"/>
          </p:cNvCxnSpPr>
          <p:nvPr/>
        </p:nvCxnSpPr>
        <p:spPr>
          <a:xfrm>
            <a:off x="537503" y="2291681"/>
            <a:ext cx="864352" cy="975140"/>
          </a:xfrm>
          <a:prstGeom prst="line">
            <a:avLst/>
          </a:prstGeom>
          <a:ln w="190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Slide Number Placeholder 5"/>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6F814-4AE2-4CB6-A89C-099C64AFAA4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TextBox 7"/>
          <p:cNvSpPr txBox="1"/>
          <p:nvPr/>
        </p:nvSpPr>
        <p:spPr>
          <a:xfrm>
            <a:off x="3970533" y="1830016"/>
            <a:ext cx="178254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Data feeds</a:t>
            </a:r>
          </a:p>
        </p:txBody>
      </p:sp>
      <p:cxnSp>
        <p:nvCxnSpPr>
          <p:cNvPr id="9" name="Straight Connector 8">
            <a:extLst>
              <a:ext uri="{C183D7F6-B498-43B3-948B-1728B52AA6E4}">
                <adec:decorative xmlns:adec="http://schemas.microsoft.com/office/drawing/2017/decorative" val="1"/>
              </a:ext>
            </a:extLst>
          </p:cNvPr>
          <p:cNvCxnSpPr>
            <a:cxnSpLocks/>
          </p:cNvCxnSpPr>
          <p:nvPr/>
        </p:nvCxnSpPr>
        <p:spPr>
          <a:xfrm flipH="1">
            <a:off x="2438400" y="1999293"/>
            <a:ext cx="1858592" cy="189902"/>
          </a:xfrm>
          <a:prstGeom prst="line">
            <a:avLst/>
          </a:prstGeom>
          <a:ln w="1905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47386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457200" y="476909"/>
            <a:ext cx="8229600" cy="58677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4F81BD"/>
                </a:solidFill>
                <a:effectLst/>
                <a:uLnTx/>
                <a:uFillTx/>
                <a:latin typeface="Calibri"/>
                <a:ea typeface="+mj-ea"/>
                <a:cs typeface="+mj-cs"/>
              </a:rPr>
              <a:t>Search PubMed directly from SciENcv</a:t>
            </a:r>
            <a:endParaRPr kumimoji="0" lang="en-US" sz="4400" b="0" i="0" u="none" strike="noStrike" kern="1200" cap="none" spc="0" normalizeH="0" baseline="0" noProof="0" dirty="0">
              <a:ln>
                <a:noFill/>
              </a:ln>
              <a:solidFill>
                <a:srgbClr val="4F81BD"/>
              </a:solidFill>
              <a:effectLst/>
              <a:uLnTx/>
              <a:uFillTx/>
              <a:latin typeface="Calibri"/>
              <a:ea typeface="+mj-ea"/>
              <a:cs typeface="+mj-cs"/>
            </a:endParaRPr>
          </a:p>
        </p:txBody>
      </p:sp>
      <p:sp>
        <p:nvSpPr>
          <p:cNvPr id="6" name="Slide Number Placeholder 5"/>
          <p:cNvSpPr>
            <a:spLocks noGrp="1"/>
          </p:cNvSpPr>
          <p:nvPr>
            <p:ph type="sldNum" sz="quarter" idx="12"/>
          </p:nvPr>
        </p:nvSpPr>
        <p:spPr/>
        <p:txBody>
          <a:bodyPr/>
          <a:lstStyle/>
          <a:p>
            <a:pPr lvl="0"/>
            <a:fld id="{BA9B540C-44DA-4F69-89C9-7C84606640D3}" type="slidenum">
              <a:rPr lang="en-US" noProof="0" smtClean="0"/>
              <a:pPr lvl="0"/>
              <a:t>36</a:t>
            </a:fld>
            <a:endParaRPr lang="en-US" noProof="0"/>
          </a:p>
        </p:txBody>
      </p:sp>
      <p:pic>
        <p:nvPicPr>
          <p:cNvPr id="7" name="Picture 6" descr="screenshot of PubMed search screen"/>
          <p:cNvPicPr>
            <a:picLocks noChangeAspect="1"/>
          </p:cNvPicPr>
          <p:nvPr/>
        </p:nvPicPr>
        <p:blipFill>
          <a:blip r:embed="rId2"/>
          <a:stretch>
            <a:fillRect/>
          </a:stretch>
        </p:blipFill>
        <p:spPr>
          <a:xfrm>
            <a:off x="1891897" y="1244649"/>
            <a:ext cx="5360206" cy="5056701"/>
          </a:xfrm>
          <a:prstGeom prst="rect">
            <a:avLst/>
          </a:prstGeom>
        </p:spPr>
      </p:pic>
    </p:spTree>
    <p:extLst>
      <p:ext uri="{BB962C8B-B14F-4D97-AF65-F5344CB8AC3E}">
        <p14:creationId xmlns:p14="http://schemas.microsoft.com/office/powerpoint/2010/main" val="17711656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507905"/>
            <a:ext cx="9144000" cy="586775"/>
          </a:xfrm>
        </p:spPr>
        <p:txBody>
          <a:bodyPr>
            <a:noAutofit/>
          </a:bodyPr>
          <a:lstStyle/>
          <a:p>
            <a:r>
              <a:rPr lang="en-US" sz="3200" dirty="0">
                <a:solidFill>
                  <a:srgbClr val="4F81BD"/>
                </a:solidFill>
              </a:rPr>
              <a:t>Options for adding citations to My Bibliography</a:t>
            </a:r>
            <a:endParaRPr lang="en-US" sz="3600" dirty="0">
              <a:solidFill>
                <a:srgbClr val="4F81BD"/>
              </a:solidFill>
            </a:endParaRPr>
          </a:p>
        </p:txBody>
      </p:sp>
      <p:sp>
        <p:nvSpPr>
          <p:cNvPr id="7" name="Slide Number Placeholder 5"/>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6F814-4AE2-4CB6-A89C-099C64AFAA4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 name="Picture 1" descr="Screenshot of &quot;add citation&quot; options for My Bibliography "/>
          <p:cNvPicPr>
            <a:picLocks noChangeAspect="1"/>
          </p:cNvPicPr>
          <p:nvPr/>
        </p:nvPicPr>
        <p:blipFill>
          <a:blip r:embed="rId2"/>
          <a:stretch>
            <a:fillRect/>
          </a:stretch>
        </p:blipFill>
        <p:spPr>
          <a:xfrm>
            <a:off x="1789812" y="1663796"/>
            <a:ext cx="5564377" cy="3799592"/>
          </a:xfrm>
          <a:prstGeom prst="rect">
            <a:avLst/>
          </a:prstGeom>
          <a:effectLst>
            <a:outerShdw blurRad="76200" dist="76200" dir="2700000" algn="tl" rotWithShape="0">
              <a:prstClr val="black">
                <a:alpha val="25000"/>
              </a:prstClr>
            </a:outerShdw>
          </a:effectLst>
        </p:spPr>
      </p:pic>
      <p:sp>
        <p:nvSpPr>
          <p:cNvPr id="5" name="Rectangle 4">
            <a:extLst>
              <a:ext uri="{C183D7F6-B498-43B3-948B-1728B52AA6E4}">
                <adec:decorative xmlns:adec="http://schemas.microsoft.com/office/drawing/2017/decorative" val="1"/>
              </a:ext>
            </a:extLst>
          </p:cNvPr>
          <p:cNvSpPr/>
          <p:nvPr/>
        </p:nvSpPr>
        <p:spPr>
          <a:xfrm>
            <a:off x="4283244" y="2481943"/>
            <a:ext cx="2791326" cy="1773798"/>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07421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507905"/>
            <a:ext cx="9144000" cy="586775"/>
          </a:xfrm>
        </p:spPr>
        <p:txBody>
          <a:bodyPr>
            <a:noAutofit/>
          </a:bodyPr>
          <a:lstStyle/>
          <a:p>
            <a:r>
              <a:rPr lang="en-US" sz="3200" dirty="0">
                <a:solidFill>
                  <a:srgbClr val="4F81BD"/>
                </a:solidFill>
              </a:rPr>
              <a:t>Additional citations types added to My Bibliography</a:t>
            </a:r>
            <a:endParaRPr lang="en-US" sz="3600" dirty="0">
              <a:solidFill>
                <a:srgbClr val="4F81BD"/>
              </a:solidFill>
            </a:endParaRPr>
          </a:p>
        </p:txBody>
      </p:sp>
      <p:sp>
        <p:nvSpPr>
          <p:cNvPr id="7" name="Slide Number Placeholder 5"/>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6F814-4AE2-4CB6-A89C-099C64AFAA4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title="Citation types from PubMed screenshot"/>
          <p:cNvPicPr>
            <a:picLocks noChangeAspect="1"/>
          </p:cNvPicPr>
          <p:nvPr/>
        </p:nvPicPr>
        <p:blipFill>
          <a:blip r:embed="rId2"/>
          <a:stretch>
            <a:fillRect/>
          </a:stretch>
        </p:blipFill>
        <p:spPr>
          <a:xfrm>
            <a:off x="1737360" y="1416526"/>
            <a:ext cx="5407663" cy="4781728"/>
          </a:xfrm>
          <a:prstGeom prst="rect">
            <a:avLst/>
          </a:prstGeom>
        </p:spPr>
      </p:pic>
    </p:spTree>
    <p:extLst>
      <p:ext uri="{BB962C8B-B14F-4D97-AF65-F5344CB8AC3E}">
        <p14:creationId xmlns:p14="http://schemas.microsoft.com/office/powerpoint/2010/main" val="16701019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507905"/>
            <a:ext cx="9144000" cy="586775"/>
          </a:xfrm>
        </p:spPr>
        <p:txBody>
          <a:bodyPr>
            <a:noAutofit/>
          </a:bodyPr>
          <a:lstStyle/>
          <a:p>
            <a:r>
              <a:rPr lang="en-US" sz="3200" dirty="0">
                <a:solidFill>
                  <a:srgbClr val="4F81BD"/>
                </a:solidFill>
              </a:rPr>
              <a:t>Bulk upload citations in MEDLINE or RIS formats</a:t>
            </a:r>
            <a:endParaRPr lang="en-US" sz="3600" dirty="0">
              <a:solidFill>
                <a:srgbClr val="4F81BD"/>
              </a:solidFill>
            </a:endParaRPr>
          </a:p>
        </p:txBody>
      </p:sp>
      <p:sp>
        <p:nvSpPr>
          <p:cNvPr id="7" name="Slide Number Placeholder 5"/>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6F814-4AE2-4CB6-A89C-099C64AFAA4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10" name="Group 9" descr="Screenshot of selecting the &quot;upload a file&quot; option, selecting from file, and showing it added"/>
          <p:cNvGrpSpPr/>
          <p:nvPr/>
        </p:nvGrpSpPr>
        <p:grpSpPr>
          <a:xfrm>
            <a:off x="3902843" y="1273245"/>
            <a:ext cx="3428365" cy="4738258"/>
            <a:chOff x="3902843" y="1273245"/>
            <a:chExt cx="3428365" cy="4738258"/>
          </a:xfrm>
        </p:grpSpPr>
        <p:pic>
          <p:nvPicPr>
            <p:cNvPr id="6" name="Picture 5">
              <a:extLst>
                <a:ext uri="{C183D7F6-B498-43B3-948B-1728B52AA6E4}">
                  <adec:decorative xmlns:adec="http://schemas.microsoft.com/office/drawing/2017/decorative" val="1"/>
                </a:ext>
              </a:extLst>
            </p:cNvPr>
            <p:cNvPicPr/>
            <p:nvPr/>
          </p:nvPicPr>
          <p:blipFill>
            <a:blip r:embed="rId2"/>
            <a:stretch>
              <a:fillRect/>
            </a:stretch>
          </p:blipFill>
          <p:spPr>
            <a:xfrm>
              <a:off x="3902843" y="5364438"/>
              <a:ext cx="3428365" cy="647065"/>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169252" y="1273245"/>
              <a:ext cx="2895552" cy="1704405"/>
            </a:xfrm>
            <a:prstGeom prst="rect">
              <a:avLst/>
            </a:prstGeom>
          </p:spPr>
        </p:pic>
        <p:pic>
          <p:nvPicPr>
            <p:cNvPr id="8" name="Picture 7">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221342" y="3213840"/>
              <a:ext cx="2791366" cy="1768749"/>
            </a:xfrm>
            <a:prstGeom prst="rect">
              <a:avLst/>
            </a:prstGeom>
          </p:spPr>
        </p:pic>
      </p:grpSp>
      <p:sp>
        <p:nvSpPr>
          <p:cNvPr id="9" name="TextBox 8"/>
          <p:cNvSpPr txBox="1"/>
          <p:nvPr/>
        </p:nvSpPr>
        <p:spPr>
          <a:xfrm>
            <a:off x="453762" y="1940781"/>
            <a:ext cx="307321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 Click “Upload a file” button</a:t>
            </a:r>
          </a:p>
        </p:txBody>
      </p:sp>
      <p:sp>
        <p:nvSpPr>
          <p:cNvPr id="11" name="TextBox 10"/>
          <p:cNvSpPr txBox="1"/>
          <p:nvPr/>
        </p:nvSpPr>
        <p:spPr>
          <a:xfrm>
            <a:off x="453762" y="3913548"/>
            <a:ext cx="307321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 Choose MEDLINE or RIS file</a:t>
            </a:r>
          </a:p>
        </p:txBody>
      </p:sp>
      <p:sp>
        <p:nvSpPr>
          <p:cNvPr id="12" name="TextBox 11"/>
          <p:cNvSpPr txBox="1"/>
          <p:nvPr/>
        </p:nvSpPr>
        <p:spPr>
          <a:xfrm>
            <a:off x="453762" y="5503304"/>
            <a:ext cx="307321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3. Success message</a:t>
            </a:r>
          </a:p>
        </p:txBody>
      </p:sp>
      <p:sp>
        <p:nvSpPr>
          <p:cNvPr id="13" name="Right Arrow 12">
            <a:extLst>
              <a:ext uri="{C183D7F6-B498-43B3-948B-1728B52AA6E4}">
                <adec:decorative xmlns:adec="http://schemas.microsoft.com/office/drawing/2017/decorative" val="1"/>
              </a:ext>
            </a:extLst>
          </p:cNvPr>
          <p:cNvSpPr/>
          <p:nvPr/>
        </p:nvSpPr>
        <p:spPr>
          <a:xfrm>
            <a:off x="3740102" y="2468192"/>
            <a:ext cx="594154" cy="295633"/>
          </a:xfrm>
          <a:prstGeom prst="right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29588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0"/>
          <p:cNvSpPr>
            <a:spLocks noChangeArrowheads="1"/>
          </p:cNvSpPr>
          <p:nvPr/>
        </p:nvSpPr>
        <p:spPr bwMode="auto">
          <a:xfrm>
            <a:off x="7467600" y="1752600"/>
            <a:ext cx="1350165" cy="626947"/>
          </a:xfrm>
          <a:prstGeom prst="rect">
            <a:avLst/>
          </a:prstGeom>
          <a:solidFill>
            <a:srgbClr val="FFFFFF"/>
          </a:solidFill>
          <a:ln w="15875">
            <a:solidFill>
              <a:srgbClr val="000000"/>
            </a:solidFill>
            <a:miter lim="800000"/>
            <a:headEnd/>
            <a:tailEnd/>
          </a:ln>
          <a:effectLst>
            <a:outerShdw dist="53882" dir="2700000" algn="ctr" rotWithShape="0">
              <a:srgbClr val="919191"/>
            </a:outerShdw>
          </a:effectLst>
        </p:spPr>
        <p:txBody>
          <a:bodyPr wrap="none" lIns="79233" tIns="38919" rIns="79233" bIns="38919" anchor="ctr"/>
          <a:lstStyle/>
          <a:p>
            <a:pPr algn="ctr" defTabSz="907170" eaLnBrk="0" fontAlgn="base" hangingPunct="0">
              <a:spcBef>
                <a:spcPct val="0"/>
              </a:spcBef>
              <a:spcAft>
                <a:spcPct val="0"/>
              </a:spcAft>
              <a:defRPr/>
            </a:pPr>
            <a:r>
              <a:rPr lang="en-US" sz="900" b="1" kern="0" dirty="0">
                <a:solidFill>
                  <a:srgbClr val="000000"/>
                </a:solidFill>
              </a:rPr>
              <a:t>Eunice Kennedy</a:t>
            </a:r>
          </a:p>
          <a:p>
            <a:pPr algn="ctr" defTabSz="907170" eaLnBrk="0" fontAlgn="base" hangingPunct="0">
              <a:spcBef>
                <a:spcPct val="0"/>
              </a:spcBef>
              <a:spcAft>
                <a:spcPct val="0"/>
              </a:spcAft>
              <a:defRPr/>
            </a:pPr>
            <a:r>
              <a:rPr lang="en-US" sz="900" b="1" kern="0" dirty="0">
                <a:solidFill>
                  <a:srgbClr val="000000"/>
                </a:solidFill>
              </a:rPr>
              <a:t>Shriver National Institute</a:t>
            </a:r>
          </a:p>
          <a:p>
            <a:pPr algn="ctr" defTabSz="907170" eaLnBrk="0" fontAlgn="base" hangingPunct="0">
              <a:spcBef>
                <a:spcPct val="0"/>
              </a:spcBef>
              <a:spcAft>
                <a:spcPct val="0"/>
              </a:spcAft>
              <a:defRPr/>
            </a:pPr>
            <a:r>
              <a:rPr lang="en-US" sz="900" b="1" kern="0" dirty="0">
                <a:solidFill>
                  <a:srgbClr val="000000"/>
                </a:solidFill>
              </a:rPr>
              <a:t>of Child Health and</a:t>
            </a:r>
          </a:p>
          <a:p>
            <a:pPr algn="ctr" defTabSz="907170" eaLnBrk="0" fontAlgn="base" hangingPunct="0">
              <a:spcBef>
                <a:spcPct val="0"/>
              </a:spcBef>
              <a:spcAft>
                <a:spcPct val="0"/>
              </a:spcAft>
              <a:defRPr/>
            </a:pPr>
            <a:r>
              <a:rPr lang="en-US" sz="900" b="1" kern="0" dirty="0">
                <a:solidFill>
                  <a:srgbClr val="000000"/>
                </a:solidFill>
              </a:rPr>
              <a:t>Human Development</a:t>
            </a:r>
          </a:p>
        </p:txBody>
      </p:sp>
      <p:grpSp>
        <p:nvGrpSpPr>
          <p:cNvPr id="63" name="Group 62" descr="An NIH organizational chart that lists all the NIH funding institutions:&#10;Fogarty International Center&#10;National Center for Advancing Translational Sciences&#10;National Center for Complementary and Alternative Medicine&#10;National Cancer Institute&#10;National Center for Research Resources (dissolved 12/2011)&#10;National Eye Institute&#10;National Human Genome Research Institute&#10;National Heart, Lung, and Blood Institute&#10;National Institute on Aging&#10;National Institute on Alcohol Abuse and Alcoholism&#10;National Institute of Allergy and Infectious Diseases&#10;National Institute of Arthritis and Musculoskeletal and Skin Diseases&#10;National Institute of Biomedical Imaging and Bioengineering&#10;Eunice Kennedy Shriver National Institute of Child Health and Human Development&#10;National Institute on Drug Abuse&#10;National Institute on Deafness and Other Communication Disorders&#10;National Institute of Dental and Craniofacial Research&#10;National Institute of Diabetes and Digestive and Kidney Diseases&#10;National Institute of Environmental Health Sciences&#10;National Institute of General Medical Sciences&#10;National Institute of Mental Health&#10;National Institute on Minority Health and Health Disparities&#10;National Institute on Neurological Disorders and Stroke&#10;National Library of Medicine&#10;&#10;It also lists the cneters that do not fund research:  the Clinical Center, Center for Information Technology and the Center for Scientific Review.&#10;"/>
          <p:cNvGrpSpPr/>
          <p:nvPr/>
        </p:nvGrpSpPr>
        <p:grpSpPr>
          <a:xfrm>
            <a:off x="381000" y="990600"/>
            <a:ext cx="8352830" cy="5182195"/>
            <a:chOff x="181570" y="1244203"/>
            <a:chExt cx="8737713" cy="5461992"/>
          </a:xfrm>
        </p:grpSpPr>
        <p:sp>
          <p:nvSpPr>
            <p:cNvPr id="3" name="Freeform 4"/>
            <p:cNvSpPr>
              <a:spLocks/>
            </p:cNvSpPr>
            <p:nvPr/>
          </p:nvSpPr>
          <p:spPr bwMode="auto">
            <a:xfrm>
              <a:off x="6925274" y="4889771"/>
              <a:ext cx="1570038" cy="230229"/>
            </a:xfrm>
            <a:custGeom>
              <a:avLst/>
              <a:gdLst>
                <a:gd name="T0" fmla="*/ 2147483647 w 988"/>
                <a:gd name="T1" fmla="*/ 2147483647 h 145"/>
                <a:gd name="T2" fmla="*/ 2147483647 w 988"/>
                <a:gd name="T3" fmla="*/ 0 h 145"/>
                <a:gd name="T4" fmla="*/ 0 w 988"/>
                <a:gd name="T5" fmla="*/ 0 h 145"/>
                <a:gd name="T6" fmla="*/ 0 60000 65536"/>
                <a:gd name="T7" fmla="*/ 0 60000 65536"/>
                <a:gd name="T8" fmla="*/ 0 60000 65536"/>
                <a:gd name="T9" fmla="*/ 0 w 988"/>
                <a:gd name="T10" fmla="*/ 0 h 145"/>
                <a:gd name="T11" fmla="*/ 988 w 988"/>
                <a:gd name="T12" fmla="*/ 145 h 145"/>
              </a:gdLst>
              <a:ahLst/>
              <a:cxnLst>
                <a:cxn ang="T6">
                  <a:pos x="T0" y="T1"/>
                </a:cxn>
                <a:cxn ang="T7">
                  <a:pos x="T2" y="T3"/>
                </a:cxn>
                <a:cxn ang="T8">
                  <a:pos x="T4" y="T5"/>
                </a:cxn>
              </a:cxnLst>
              <a:rect l="T9" t="T10" r="T11" b="T12"/>
              <a:pathLst>
                <a:path w="988" h="145">
                  <a:moveTo>
                    <a:pt x="987" y="144"/>
                  </a:moveTo>
                  <a:lnTo>
                    <a:pt x="987" y="0"/>
                  </a:lnTo>
                  <a:lnTo>
                    <a:pt x="0" y="0"/>
                  </a:lnTo>
                </a:path>
              </a:pathLst>
            </a:custGeom>
            <a:solidFill>
              <a:srgbClr val="FFFFFF"/>
            </a:solidFill>
            <a:ln w="25400" cap="rnd">
              <a:solidFill>
                <a:srgbClr val="000000"/>
              </a:solidFill>
              <a:round/>
              <a:headEnd/>
              <a:tailEnd/>
            </a:ln>
          </p:spPr>
          <p:txBody>
            <a:bodyPr lIns="80057" tIns="40039" rIns="80057" bIns="40039"/>
            <a:lstStyle/>
            <a:p>
              <a:pPr algn="ctr" defTabSz="857036" fontAlgn="base">
                <a:spcBef>
                  <a:spcPct val="20000"/>
                </a:spcBef>
                <a:spcAft>
                  <a:spcPct val="0"/>
                </a:spcAft>
                <a:defRPr/>
              </a:pPr>
              <a:endParaRPr lang="en-US" sz="1900" b="1" kern="0">
                <a:solidFill>
                  <a:srgbClr val="FFFFFF"/>
                </a:solidFill>
                <a:latin typeface="Bodoni MT" pitchFamily="18" charset="0"/>
              </a:endParaRPr>
            </a:p>
          </p:txBody>
        </p:sp>
        <p:sp>
          <p:nvSpPr>
            <p:cNvPr id="4" name="Line 5"/>
            <p:cNvSpPr>
              <a:spLocks noChangeShapeType="1"/>
            </p:cNvSpPr>
            <p:nvPr/>
          </p:nvSpPr>
          <p:spPr bwMode="auto">
            <a:xfrm>
              <a:off x="4588470" y="1603050"/>
              <a:ext cx="0" cy="22546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lIns="80062" tIns="40041" rIns="80062" bIns="40041" anchor="ctr"/>
            <a:lstStyle/>
            <a:p>
              <a:pPr algn="ctr" defTabSz="857036" fontAlgn="base">
                <a:spcBef>
                  <a:spcPct val="20000"/>
                </a:spcBef>
                <a:spcAft>
                  <a:spcPct val="0"/>
                </a:spcAft>
              </a:pPr>
              <a:endParaRPr lang="en-US" sz="1900" b="1">
                <a:solidFill>
                  <a:srgbClr val="FFFFFF"/>
                </a:solidFill>
                <a:latin typeface="Bodoni MT" pitchFamily="18" charset="0"/>
              </a:endParaRPr>
            </a:p>
          </p:txBody>
        </p:sp>
        <p:sp>
          <p:nvSpPr>
            <p:cNvPr id="5" name="Line 6"/>
            <p:cNvSpPr>
              <a:spLocks noChangeShapeType="1"/>
            </p:cNvSpPr>
            <p:nvPr/>
          </p:nvSpPr>
          <p:spPr bwMode="auto">
            <a:xfrm>
              <a:off x="4588470" y="1853920"/>
              <a:ext cx="0" cy="419176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lIns="80062" tIns="40041" rIns="80062" bIns="40041" anchor="ctr"/>
            <a:lstStyle/>
            <a:p>
              <a:pPr algn="ctr" defTabSz="857036" fontAlgn="base">
                <a:spcBef>
                  <a:spcPct val="20000"/>
                </a:spcBef>
                <a:spcAft>
                  <a:spcPct val="0"/>
                </a:spcAft>
              </a:pPr>
              <a:endParaRPr lang="en-US" sz="1900" b="1">
                <a:solidFill>
                  <a:srgbClr val="FFFFFF"/>
                </a:solidFill>
                <a:latin typeface="Bodoni MT" pitchFamily="18" charset="0"/>
              </a:endParaRPr>
            </a:p>
          </p:txBody>
        </p:sp>
        <p:sp>
          <p:nvSpPr>
            <p:cNvPr id="6" name="Freeform 7"/>
            <p:cNvSpPr>
              <a:spLocks/>
            </p:cNvSpPr>
            <p:nvPr/>
          </p:nvSpPr>
          <p:spPr bwMode="auto">
            <a:xfrm>
              <a:off x="2297713" y="1841215"/>
              <a:ext cx="1606550" cy="230229"/>
            </a:xfrm>
            <a:custGeom>
              <a:avLst/>
              <a:gdLst>
                <a:gd name="T0" fmla="*/ 0 w 1012"/>
                <a:gd name="T1" fmla="*/ 2147483647 h 145"/>
                <a:gd name="T2" fmla="*/ 0 w 1012"/>
                <a:gd name="T3" fmla="*/ 0 h 145"/>
                <a:gd name="T4" fmla="*/ 2147483647 w 1012"/>
                <a:gd name="T5" fmla="*/ 0 h 145"/>
                <a:gd name="T6" fmla="*/ 0 60000 65536"/>
                <a:gd name="T7" fmla="*/ 0 60000 65536"/>
                <a:gd name="T8" fmla="*/ 0 60000 65536"/>
                <a:gd name="T9" fmla="*/ 0 w 1012"/>
                <a:gd name="T10" fmla="*/ 0 h 145"/>
                <a:gd name="T11" fmla="*/ 1012 w 1012"/>
                <a:gd name="T12" fmla="*/ 145 h 145"/>
              </a:gdLst>
              <a:ahLst/>
              <a:cxnLst>
                <a:cxn ang="T6">
                  <a:pos x="T0" y="T1"/>
                </a:cxn>
                <a:cxn ang="T7">
                  <a:pos x="T2" y="T3"/>
                </a:cxn>
                <a:cxn ang="T8">
                  <a:pos x="T4" y="T5"/>
                </a:cxn>
              </a:cxnLst>
              <a:rect l="T9" t="T10" r="T11" b="T12"/>
              <a:pathLst>
                <a:path w="1012" h="145">
                  <a:moveTo>
                    <a:pt x="0" y="144"/>
                  </a:moveTo>
                  <a:lnTo>
                    <a:pt x="0" y="0"/>
                  </a:lnTo>
                  <a:lnTo>
                    <a:pt x="1011" y="0"/>
                  </a:lnTo>
                </a:path>
              </a:pathLst>
            </a:custGeom>
            <a:solidFill>
              <a:srgbClr val="FFFFFF"/>
            </a:solidFill>
            <a:ln w="25400" cap="rnd">
              <a:solidFill>
                <a:srgbClr val="000000"/>
              </a:solidFill>
              <a:round/>
              <a:headEnd/>
              <a:tailEnd/>
            </a:ln>
          </p:spPr>
          <p:txBody>
            <a:bodyPr lIns="80057" tIns="40039" rIns="80057" bIns="40039"/>
            <a:lstStyle/>
            <a:p>
              <a:pPr algn="ctr" defTabSz="857036" fontAlgn="base">
                <a:spcBef>
                  <a:spcPct val="20000"/>
                </a:spcBef>
                <a:spcAft>
                  <a:spcPct val="0"/>
                </a:spcAft>
                <a:defRPr/>
              </a:pPr>
              <a:endParaRPr lang="en-US" sz="1900" b="1" kern="0">
                <a:solidFill>
                  <a:srgbClr val="FFFFFF"/>
                </a:solidFill>
                <a:latin typeface="Bodoni MT" pitchFamily="18" charset="0"/>
              </a:endParaRPr>
            </a:p>
          </p:txBody>
        </p:sp>
        <p:sp>
          <p:nvSpPr>
            <p:cNvPr id="7" name="Rectangle 8"/>
            <p:cNvSpPr>
              <a:spLocks noChangeArrowheads="1"/>
            </p:cNvSpPr>
            <p:nvPr/>
          </p:nvSpPr>
          <p:spPr bwMode="auto">
            <a:xfrm>
              <a:off x="1666875" y="2031504"/>
              <a:ext cx="1259086" cy="660797"/>
            </a:xfrm>
            <a:prstGeom prst="rect">
              <a:avLst/>
            </a:prstGeom>
            <a:solidFill>
              <a:srgbClr val="FFFFFF"/>
            </a:solidFill>
            <a:ln w="15875">
              <a:solidFill>
                <a:srgbClr val="000000"/>
              </a:solidFill>
              <a:miter lim="800000"/>
              <a:headEnd/>
              <a:tailEnd/>
            </a:ln>
            <a:effectLst>
              <a:outerShdw dist="53882" dir="2700000" algn="ctr" rotWithShape="0">
                <a:srgbClr val="919191"/>
              </a:outerShdw>
            </a:effectLst>
          </p:spPr>
          <p:txBody>
            <a:bodyPr wrap="none" lIns="79233" tIns="38919" rIns="79233" bIns="38919" anchor="ctr"/>
            <a:lstStyle/>
            <a:p>
              <a:pPr algn="ctr" defTabSz="907170" eaLnBrk="0" fontAlgn="base" hangingPunct="0">
                <a:spcBef>
                  <a:spcPct val="0"/>
                </a:spcBef>
                <a:spcAft>
                  <a:spcPct val="0"/>
                </a:spcAft>
                <a:defRPr/>
              </a:pPr>
              <a:r>
                <a:rPr lang="en-US" sz="900" b="1" kern="0" dirty="0">
                  <a:solidFill>
                    <a:srgbClr val="000000"/>
                  </a:solidFill>
                </a:rPr>
                <a:t>National Institute</a:t>
              </a:r>
            </a:p>
            <a:p>
              <a:pPr algn="ctr" defTabSz="907170" eaLnBrk="0" fontAlgn="base" hangingPunct="0">
                <a:spcBef>
                  <a:spcPct val="0"/>
                </a:spcBef>
                <a:spcAft>
                  <a:spcPct val="0"/>
                </a:spcAft>
                <a:defRPr/>
              </a:pPr>
              <a:r>
                <a:rPr lang="en-US" sz="900" b="1" kern="0" dirty="0">
                  <a:solidFill>
                    <a:srgbClr val="000000"/>
                  </a:solidFill>
                </a:rPr>
                <a:t>on Alcohol Abuse</a:t>
              </a:r>
            </a:p>
            <a:p>
              <a:pPr algn="ctr" defTabSz="907170" eaLnBrk="0" fontAlgn="base" hangingPunct="0">
                <a:spcBef>
                  <a:spcPct val="0"/>
                </a:spcBef>
                <a:spcAft>
                  <a:spcPct val="0"/>
                </a:spcAft>
                <a:defRPr/>
              </a:pPr>
              <a:r>
                <a:rPr lang="en-US" sz="900" b="1" kern="0" dirty="0">
                  <a:solidFill>
                    <a:srgbClr val="000000"/>
                  </a:solidFill>
                </a:rPr>
                <a:t>and Alcoholism</a:t>
              </a:r>
            </a:p>
          </p:txBody>
        </p:sp>
        <p:sp>
          <p:nvSpPr>
            <p:cNvPr id="8" name="Freeform 9"/>
            <p:cNvSpPr>
              <a:spLocks/>
            </p:cNvSpPr>
            <p:nvPr/>
          </p:nvSpPr>
          <p:spPr bwMode="auto">
            <a:xfrm>
              <a:off x="4588470" y="1841215"/>
              <a:ext cx="787400" cy="230229"/>
            </a:xfrm>
            <a:custGeom>
              <a:avLst/>
              <a:gdLst>
                <a:gd name="T0" fmla="*/ 2147483647 w 496"/>
                <a:gd name="T1" fmla="*/ 2147483647 h 145"/>
                <a:gd name="T2" fmla="*/ 2147483647 w 496"/>
                <a:gd name="T3" fmla="*/ 0 h 145"/>
                <a:gd name="T4" fmla="*/ 0 w 496"/>
                <a:gd name="T5" fmla="*/ 0 h 145"/>
                <a:gd name="T6" fmla="*/ 0 60000 65536"/>
                <a:gd name="T7" fmla="*/ 0 60000 65536"/>
                <a:gd name="T8" fmla="*/ 0 60000 65536"/>
                <a:gd name="T9" fmla="*/ 0 w 496"/>
                <a:gd name="T10" fmla="*/ 0 h 145"/>
                <a:gd name="T11" fmla="*/ 496 w 496"/>
                <a:gd name="T12" fmla="*/ 145 h 145"/>
              </a:gdLst>
              <a:ahLst/>
              <a:cxnLst>
                <a:cxn ang="T6">
                  <a:pos x="T0" y="T1"/>
                </a:cxn>
                <a:cxn ang="T7">
                  <a:pos x="T2" y="T3"/>
                </a:cxn>
                <a:cxn ang="T8">
                  <a:pos x="T4" y="T5"/>
                </a:cxn>
              </a:cxnLst>
              <a:rect l="T9" t="T10" r="T11" b="T12"/>
              <a:pathLst>
                <a:path w="496" h="145">
                  <a:moveTo>
                    <a:pt x="495" y="144"/>
                  </a:moveTo>
                  <a:lnTo>
                    <a:pt x="495" y="0"/>
                  </a:lnTo>
                  <a:lnTo>
                    <a:pt x="0" y="0"/>
                  </a:lnTo>
                </a:path>
              </a:pathLst>
            </a:custGeom>
            <a:solidFill>
              <a:srgbClr val="FFFFFF"/>
            </a:solidFill>
            <a:ln w="25400" cap="rnd">
              <a:solidFill>
                <a:srgbClr val="000000"/>
              </a:solidFill>
              <a:round/>
              <a:headEnd/>
              <a:tailEnd/>
            </a:ln>
          </p:spPr>
          <p:txBody>
            <a:bodyPr lIns="80057" tIns="40039" rIns="80057" bIns="40039"/>
            <a:lstStyle/>
            <a:p>
              <a:pPr algn="ctr" defTabSz="857036" fontAlgn="base">
                <a:spcBef>
                  <a:spcPct val="20000"/>
                </a:spcBef>
                <a:spcAft>
                  <a:spcPct val="0"/>
                </a:spcAft>
                <a:defRPr/>
              </a:pPr>
              <a:endParaRPr lang="en-US" sz="1900" b="1" kern="0">
                <a:solidFill>
                  <a:srgbClr val="FFFFFF"/>
                </a:solidFill>
                <a:latin typeface="Bodoni MT" pitchFamily="18" charset="0"/>
              </a:endParaRPr>
            </a:p>
          </p:txBody>
        </p:sp>
        <p:sp>
          <p:nvSpPr>
            <p:cNvPr id="9" name="Rectangle 10"/>
            <p:cNvSpPr>
              <a:spLocks noChangeArrowheads="1"/>
            </p:cNvSpPr>
            <p:nvPr/>
          </p:nvSpPr>
          <p:spPr bwMode="auto">
            <a:xfrm>
              <a:off x="4725295" y="2031504"/>
              <a:ext cx="1297781" cy="660797"/>
            </a:xfrm>
            <a:prstGeom prst="rect">
              <a:avLst/>
            </a:prstGeom>
            <a:solidFill>
              <a:srgbClr val="FFFFFF"/>
            </a:solidFill>
            <a:ln w="15875">
              <a:solidFill>
                <a:srgbClr val="000000"/>
              </a:solidFill>
              <a:miter lim="800000"/>
              <a:headEnd/>
              <a:tailEnd/>
            </a:ln>
            <a:effectLst>
              <a:outerShdw dist="53882" dir="2700000" algn="ctr" rotWithShape="0">
                <a:srgbClr val="919191"/>
              </a:outerShdw>
            </a:effectLst>
          </p:spPr>
          <p:txBody>
            <a:bodyPr wrap="none" lIns="79233" tIns="38919" rIns="79233" bIns="38919" anchor="ctr"/>
            <a:lstStyle/>
            <a:p>
              <a:pPr algn="ctr" defTabSz="907170" eaLnBrk="0" fontAlgn="base" hangingPunct="0">
                <a:spcBef>
                  <a:spcPct val="0"/>
                </a:spcBef>
                <a:spcAft>
                  <a:spcPct val="0"/>
                </a:spcAft>
                <a:defRPr/>
              </a:pPr>
              <a:r>
                <a:rPr lang="en-US" sz="900" b="1" kern="0">
                  <a:solidFill>
                    <a:srgbClr val="000000"/>
                  </a:solidFill>
                </a:rPr>
                <a:t>National Institute</a:t>
              </a:r>
            </a:p>
            <a:p>
              <a:pPr algn="ctr" defTabSz="907170" eaLnBrk="0" fontAlgn="base" hangingPunct="0">
                <a:spcBef>
                  <a:spcPct val="0"/>
                </a:spcBef>
                <a:spcAft>
                  <a:spcPct val="0"/>
                </a:spcAft>
                <a:defRPr/>
              </a:pPr>
              <a:r>
                <a:rPr lang="en-US" sz="900" b="1" kern="0">
                  <a:solidFill>
                    <a:srgbClr val="000000"/>
                  </a:solidFill>
                </a:rPr>
                <a:t>of Arthritis and</a:t>
              </a:r>
            </a:p>
            <a:p>
              <a:pPr algn="ctr" defTabSz="907170" eaLnBrk="0" fontAlgn="base" hangingPunct="0">
                <a:spcBef>
                  <a:spcPct val="0"/>
                </a:spcBef>
                <a:spcAft>
                  <a:spcPct val="0"/>
                </a:spcAft>
                <a:defRPr/>
              </a:pPr>
              <a:r>
                <a:rPr lang="en-US" sz="900" b="1" kern="0">
                  <a:solidFill>
                    <a:srgbClr val="000000"/>
                  </a:solidFill>
                </a:rPr>
                <a:t>Musculoskeletal</a:t>
              </a:r>
            </a:p>
            <a:p>
              <a:pPr algn="ctr" defTabSz="907170" eaLnBrk="0" fontAlgn="base" hangingPunct="0">
                <a:spcBef>
                  <a:spcPct val="0"/>
                </a:spcBef>
                <a:spcAft>
                  <a:spcPct val="0"/>
                </a:spcAft>
                <a:defRPr/>
              </a:pPr>
              <a:r>
                <a:rPr lang="en-US" sz="900" b="1" kern="0">
                  <a:solidFill>
                    <a:srgbClr val="000000"/>
                  </a:solidFill>
                </a:rPr>
                <a:t>and Skin Diseases</a:t>
              </a:r>
            </a:p>
          </p:txBody>
        </p:sp>
        <p:sp>
          <p:nvSpPr>
            <p:cNvPr id="10" name="Freeform 11"/>
            <p:cNvSpPr>
              <a:spLocks/>
            </p:cNvSpPr>
            <p:nvPr/>
          </p:nvSpPr>
          <p:spPr bwMode="auto">
            <a:xfrm>
              <a:off x="5274270" y="1841215"/>
              <a:ext cx="1568450" cy="230229"/>
            </a:xfrm>
            <a:custGeom>
              <a:avLst/>
              <a:gdLst>
                <a:gd name="T0" fmla="*/ 2147483647 w 988"/>
                <a:gd name="T1" fmla="*/ 2147483647 h 145"/>
                <a:gd name="T2" fmla="*/ 2147483647 w 988"/>
                <a:gd name="T3" fmla="*/ 0 h 145"/>
                <a:gd name="T4" fmla="*/ 0 w 988"/>
                <a:gd name="T5" fmla="*/ 0 h 145"/>
                <a:gd name="T6" fmla="*/ 0 60000 65536"/>
                <a:gd name="T7" fmla="*/ 0 60000 65536"/>
                <a:gd name="T8" fmla="*/ 0 60000 65536"/>
                <a:gd name="T9" fmla="*/ 0 w 988"/>
                <a:gd name="T10" fmla="*/ 0 h 145"/>
                <a:gd name="T11" fmla="*/ 988 w 988"/>
                <a:gd name="T12" fmla="*/ 145 h 145"/>
              </a:gdLst>
              <a:ahLst/>
              <a:cxnLst>
                <a:cxn ang="T6">
                  <a:pos x="T0" y="T1"/>
                </a:cxn>
                <a:cxn ang="T7">
                  <a:pos x="T2" y="T3"/>
                </a:cxn>
                <a:cxn ang="T8">
                  <a:pos x="T4" y="T5"/>
                </a:cxn>
              </a:cxnLst>
              <a:rect l="T9" t="T10" r="T11" b="T12"/>
              <a:pathLst>
                <a:path w="988" h="145">
                  <a:moveTo>
                    <a:pt x="987" y="144"/>
                  </a:moveTo>
                  <a:lnTo>
                    <a:pt x="987" y="0"/>
                  </a:lnTo>
                  <a:lnTo>
                    <a:pt x="0" y="0"/>
                  </a:lnTo>
                </a:path>
              </a:pathLst>
            </a:custGeom>
            <a:solidFill>
              <a:srgbClr val="FFFFFF"/>
            </a:solidFill>
            <a:ln w="25400" cap="rnd">
              <a:solidFill>
                <a:srgbClr val="000000"/>
              </a:solidFill>
              <a:round/>
              <a:headEnd/>
              <a:tailEnd/>
            </a:ln>
          </p:spPr>
          <p:txBody>
            <a:bodyPr lIns="80057" tIns="40039" rIns="80057" bIns="40039"/>
            <a:lstStyle/>
            <a:p>
              <a:pPr algn="ctr" defTabSz="857036" fontAlgn="base">
                <a:spcBef>
                  <a:spcPct val="20000"/>
                </a:spcBef>
                <a:spcAft>
                  <a:spcPct val="0"/>
                </a:spcAft>
                <a:defRPr/>
              </a:pPr>
              <a:endParaRPr lang="en-US" sz="1900" b="1" kern="0">
                <a:solidFill>
                  <a:srgbClr val="FFFFFF"/>
                </a:solidFill>
                <a:latin typeface="Bodoni MT" pitchFamily="18" charset="0"/>
              </a:endParaRPr>
            </a:p>
          </p:txBody>
        </p:sp>
        <p:sp>
          <p:nvSpPr>
            <p:cNvPr id="11" name="Rectangle 12"/>
            <p:cNvSpPr>
              <a:spLocks noChangeArrowheads="1"/>
            </p:cNvSpPr>
            <p:nvPr/>
          </p:nvSpPr>
          <p:spPr bwMode="auto">
            <a:xfrm>
              <a:off x="6210598" y="2031504"/>
              <a:ext cx="1260574" cy="660797"/>
            </a:xfrm>
            <a:prstGeom prst="rect">
              <a:avLst/>
            </a:prstGeom>
            <a:solidFill>
              <a:srgbClr val="FFFFFF"/>
            </a:solidFill>
            <a:ln w="15875">
              <a:solidFill>
                <a:srgbClr val="000000"/>
              </a:solidFill>
              <a:miter lim="800000"/>
              <a:headEnd/>
              <a:tailEnd/>
            </a:ln>
            <a:effectLst>
              <a:outerShdw dist="53882" dir="2700000" algn="ctr" rotWithShape="0">
                <a:srgbClr val="919191"/>
              </a:outerShdw>
            </a:effectLst>
          </p:spPr>
          <p:txBody>
            <a:bodyPr wrap="none" lIns="79233" tIns="38919" rIns="79233" bIns="38919" anchor="ctr"/>
            <a:lstStyle/>
            <a:p>
              <a:pPr algn="ctr" defTabSz="907170" eaLnBrk="0" fontAlgn="base" hangingPunct="0">
                <a:spcBef>
                  <a:spcPct val="0"/>
                </a:spcBef>
                <a:spcAft>
                  <a:spcPct val="0"/>
                </a:spcAft>
                <a:defRPr/>
              </a:pPr>
              <a:r>
                <a:rPr lang="en-US" sz="900" b="1" kern="0" dirty="0">
                  <a:solidFill>
                    <a:srgbClr val="000000"/>
                  </a:solidFill>
                </a:rPr>
                <a:t>National Cancer</a:t>
              </a:r>
            </a:p>
            <a:p>
              <a:pPr algn="ctr" defTabSz="907170" eaLnBrk="0" fontAlgn="base" hangingPunct="0">
                <a:spcBef>
                  <a:spcPct val="0"/>
                </a:spcBef>
                <a:spcAft>
                  <a:spcPct val="0"/>
                </a:spcAft>
                <a:defRPr/>
              </a:pPr>
              <a:r>
                <a:rPr lang="en-US" sz="900" b="1" kern="0" dirty="0">
                  <a:solidFill>
                    <a:srgbClr val="000000"/>
                  </a:solidFill>
                </a:rPr>
                <a:t>Institute</a:t>
              </a:r>
            </a:p>
          </p:txBody>
        </p:sp>
        <p:sp>
          <p:nvSpPr>
            <p:cNvPr id="12" name="Freeform 13"/>
            <p:cNvSpPr>
              <a:spLocks/>
            </p:cNvSpPr>
            <p:nvPr/>
          </p:nvSpPr>
          <p:spPr bwMode="auto">
            <a:xfrm>
              <a:off x="4588470" y="2857396"/>
              <a:ext cx="787400" cy="230229"/>
            </a:xfrm>
            <a:custGeom>
              <a:avLst/>
              <a:gdLst>
                <a:gd name="T0" fmla="*/ 2147483647 w 496"/>
                <a:gd name="T1" fmla="*/ 2147483647 h 145"/>
                <a:gd name="T2" fmla="*/ 2147483647 w 496"/>
                <a:gd name="T3" fmla="*/ 0 h 145"/>
                <a:gd name="T4" fmla="*/ 0 w 496"/>
                <a:gd name="T5" fmla="*/ 0 h 145"/>
                <a:gd name="T6" fmla="*/ 0 60000 65536"/>
                <a:gd name="T7" fmla="*/ 0 60000 65536"/>
                <a:gd name="T8" fmla="*/ 0 60000 65536"/>
                <a:gd name="T9" fmla="*/ 0 w 496"/>
                <a:gd name="T10" fmla="*/ 0 h 145"/>
                <a:gd name="T11" fmla="*/ 496 w 496"/>
                <a:gd name="T12" fmla="*/ 145 h 145"/>
              </a:gdLst>
              <a:ahLst/>
              <a:cxnLst>
                <a:cxn ang="T6">
                  <a:pos x="T0" y="T1"/>
                </a:cxn>
                <a:cxn ang="T7">
                  <a:pos x="T2" y="T3"/>
                </a:cxn>
                <a:cxn ang="T8">
                  <a:pos x="T4" y="T5"/>
                </a:cxn>
              </a:cxnLst>
              <a:rect l="T9" t="T10" r="T11" b="T12"/>
              <a:pathLst>
                <a:path w="496" h="145">
                  <a:moveTo>
                    <a:pt x="495" y="144"/>
                  </a:moveTo>
                  <a:lnTo>
                    <a:pt x="495" y="0"/>
                  </a:lnTo>
                  <a:lnTo>
                    <a:pt x="0" y="0"/>
                  </a:lnTo>
                </a:path>
              </a:pathLst>
            </a:custGeom>
            <a:solidFill>
              <a:srgbClr val="FFFFFF"/>
            </a:solidFill>
            <a:ln w="25400" cap="rnd">
              <a:solidFill>
                <a:srgbClr val="000000"/>
              </a:solidFill>
              <a:round/>
              <a:headEnd/>
              <a:tailEnd/>
            </a:ln>
          </p:spPr>
          <p:txBody>
            <a:bodyPr lIns="80057" tIns="40039" rIns="80057" bIns="40039"/>
            <a:lstStyle/>
            <a:p>
              <a:pPr algn="ctr" defTabSz="857036" fontAlgn="base">
                <a:spcBef>
                  <a:spcPct val="20000"/>
                </a:spcBef>
                <a:spcAft>
                  <a:spcPct val="0"/>
                </a:spcAft>
                <a:defRPr/>
              </a:pPr>
              <a:endParaRPr lang="en-US" sz="1900" b="1" kern="0">
                <a:solidFill>
                  <a:srgbClr val="FFFFFF"/>
                </a:solidFill>
                <a:latin typeface="Bodoni MT" pitchFamily="18" charset="0"/>
              </a:endParaRPr>
            </a:p>
          </p:txBody>
        </p:sp>
        <p:sp>
          <p:nvSpPr>
            <p:cNvPr id="13" name="Rectangle 14"/>
            <p:cNvSpPr>
              <a:spLocks noChangeArrowheads="1"/>
            </p:cNvSpPr>
            <p:nvPr/>
          </p:nvSpPr>
          <p:spPr bwMode="auto">
            <a:xfrm>
              <a:off x="4725295" y="3048007"/>
              <a:ext cx="1297781" cy="660797"/>
            </a:xfrm>
            <a:prstGeom prst="rect">
              <a:avLst/>
            </a:prstGeom>
            <a:solidFill>
              <a:srgbClr val="FFFFFF"/>
            </a:solidFill>
            <a:ln w="15875">
              <a:solidFill>
                <a:srgbClr val="000000"/>
              </a:solidFill>
              <a:miter lim="800000"/>
              <a:headEnd/>
              <a:tailEnd/>
            </a:ln>
            <a:effectLst>
              <a:outerShdw dist="53882" dir="2700000" algn="ctr" rotWithShape="0">
                <a:srgbClr val="919191"/>
              </a:outerShdw>
            </a:effectLst>
          </p:spPr>
          <p:txBody>
            <a:bodyPr wrap="none" lIns="79233" tIns="38919" rIns="79233" bIns="38919" anchor="ctr"/>
            <a:lstStyle/>
            <a:p>
              <a:pPr algn="ctr" defTabSz="907170" eaLnBrk="0" fontAlgn="base" hangingPunct="0">
                <a:spcBef>
                  <a:spcPct val="0"/>
                </a:spcBef>
                <a:spcAft>
                  <a:spcPct val="0"/>
                </a:spcAft>
                <a:defRPr/>
              </a:pPr>
              <a:r>
                <a:rPr lang="en-US" sz="900" b="1" kern="0">
                  <a:solidFill>
                    <a:srgbClr val="000000"/>
                  </a:solidFill>
                </a:rPr>
                <a:t>National Institute</a:t>
              </a:r>
            </a:p>
            <a:p>
              <a:pPr algn="ctr" defTabSz="907170" eaLnBrk="0" fontAlgn="base" hangingPunct="0">
                <a:spcBef>
                  <a:spcPct val="0"/>
                </a:spcBef>
                <a:spcAft>
                  <a:spcPct val="0"/>
                </a:spcAft>
                <a:defRPr/>
              </a:pPr>
              <a:r>
                <a:rPr lang="en-US" sz="900" b="1" kern="0">
                  <a:solidFill>
                    <a:srgbClr val="000000"/>
                  </a:solidFill>
                </a:rPr>
                <a:t>on Drug Abuse</a:t>
              </a:r>
            </a:p>
          </p:txBody>
        </p:sp>
        <p:sp>
          <p:nvSpPr>
            <p:cNvPr id="14" name="Freeform 15"/>
            <p:cNvSpPr>
              <a:spLocks/>
            </p:cNvSpPr>
            <p:nvPr/>
          </p:nvSpPr>
          <p:spPr bwMode="auto">
            <a:xfrm>
              <a:off x="5274270" y="2857396"/>
              <a:ext cx="1568450" cy="230229"/>
            </a:xfrm>
            <a:custGeom>
              <a:avLst/>
              <a:gdLst>
                <a:gd name="T0" fmla="*/ 2147483647 w 988"/>
                <a:gd name="T1" fmla="*/ 2147483647 h 145"/>
                <a:gd name="T2" fmla="*/ 2147483647 w 988"/>
                <a:gd name="T3" fmla="*/ 0 h 145"/>
                <a:gd name="T4" fmla="*/ 0 w 988"/>
                <a:gd name="T5" fmla="*/ 0 h 145"/>
                <a:gd name="T6" fmla="*/ 0 60000 65536"/>
                <a:gd name="T7" fmla="*/ 0 60000 65536"/>
                <a:gd name="T8" fmla="*/ 0 60000 65536"/>
                <a:gd name="T9" fmla="*/ 0 w 988"/>
                <a:gd name="T10" fmla="*/ 0 h 145"/>
                <a:gd name="T11" fmla="*/ 988 w 988"/>
                <a:gd name="T12" fmla="*/ 145 h 145"/>
              </a:gdLst>
              <a:ahLst/>
              <a:cxnLst>
                <a:cxn ang="T6">
                  <a:pos x="T0" y="T1"/>
                </a:cxn>
                <a:cxn ang="T7">
                  <a:pos x="T2" y="T3"/>
                </a:cxn>
                <a:cxn ang="T8">
                  <a:pos x="T4" y="T5"/>
                </a:cxn>
              </a:cxnLst>
              <a:rect l="T9" t="T10" r="T11" b="T12"/>
              <a:pathLst>
                <a:path w="988" h="145">
                  <a:moveTo>
                    <a:pt x="987" y="144"/>
                  </a:moveTo>
                  <a:lnTo>
                    <a:pt x="987" y="0"/>
                  </a:lnTo>
                  <a:lnTo>
                    <a:pt x="0" y="0"/>
                  </a:lnTo>
                </a:path>
              </a:pathLst>
            </a:custGeom>
            <a:solidFill>
              <a:srgbClr val="FFFFFF"/>
            </a:solidFill>
            <a:ln w="25400" cap="rnd">
              <a:solidFill>
                <a:srgbClr val="000000"/>
              </a:solidFill>
              <a:round/>
              <a:headEnd/>
              <a:tailEnd/>
            </a:ln>
          </p:spPr>
          <p:txBody>
            <a:bodyPr lIns="80057" tIns="40039" rIns="80057" bIns="40039"/>
            <a:lstStyle/>
            <a:p>
              <a:pPr algn="ctr" defTabSz="857036" fontAlgn="base">
                <a:spcBef>
                  <a:spcPct val="20000"/>
                </a:spcBef>
                <a:spcAft>
                  <a:spcPct val="0"/>
                </a:spcAft>
                <a:defRPr/>
              </a:pPr>
              <a:endParaRPr lang="en-US" sz="1900" b="1" kern="0">
                <a:solidFill>
                  <a:srgbClr val="FFFFFF"/>
                </a:solidFill>
                <a:latin typeface="Bodoni MT" pitchFamily="18" charset="0"/>
              </a:endParaRPr>
            </a:p>
          </p:txBody>
        </p:sp>
        <p:sp>
          <p:nvSpPr>
            <p:cNvPr id="15" name="Rectangle 16"/>
            <p:cNvSpPr>
              <a:spLocks noChangeArrowheads="1"/>
            </p:cNvSpPr>
            <p:nvPr/>
          </p:nvSpPr>
          <p:spPr bwMode="auto">
            <a:xfrm>
              <a:off x="6210598" y="3048007"/>
              <a:ext cx="1260574" cy="660797"/>
            </a:xfrm>
            <a:prstGeom prst="rect">
              <a:avLst/>
            </a:prstGeom>
            <a:solidFill>
              <a:srgbClr val="FFFFFF"/>
            </a:solidFill>
            <a:ln w="15875">
              <a:solidFill>
                <a:srgbClr val="000000"/>
              </a:solidFill>
              <a:miter lim="800000"/>
              <a:headEnd/>
              <a:tailEnd/>
            </a:ln>
            <a:effectLst>
              <a:outerShdw dist="53882" dir="2700000" algn="ctr" rotWithShape="0">
                <a:srgbClr val="919191"/>
              </a:outerShdw>
            </a:effectLst>
          </p:spPr>
          <p:txBody>
            <a:bodyPr wrap="none" lIns="79233" tIns="38919" rIns="79233" bIns="38919" anchor="ctr"/>
            <a:lstStyle/>
            <a:p>
              <a:pPr algn="ctr" defTabSz="907170" eaLnBrk="0" fontAlgn="base" hangingPunct="0">
                <a:spcBef>
                  <a:spcPct val="0"/>
                </a:spcBef>
                <a:spcAft>
                  <a:spcPct val="0"/>
                </a:spcAft>
                <a:defRPr/>
              </a:pPr>
              <a:r>
                <a:rPr lang="en-US" sz="900" b="1" kern="0">
                  <a:solidFill>
                    <a:srgbClr val="000000"/>
                  </a:solidFill>
                </a:rPr>
                <a:t>National Institute</a:t>
              </a:r>
            </a:p>
            <a:p>
              <a:pPr algn="ctr" defTabSz="907170" eaLnBrk="0" fontAlgn="base" hangingPunct="0">
                <a:spcBef>
                  <a:spcPct val="0"/>
                </a:spcBef>
                <a:spcAft>
                  <a:spcPct val="0"/>
                </a:spcAft>
                <a:defRPr/>
              </a:pPr>
              <a:r>
                <a:rPr lang="en-US" sz="900" b="1" kern="0">
                  <a:solidFill>
                    <a:srgbClr val="000000"/>
                  </a:solidFill>
                </a:rPr>
                <a:t>of Environmental </a:t>
              </a:r>
            </a:p>
            <a:p>
              <a:pPr algn="ctr" defTabSz="907170" eaLnBrk="0" fontAlgn="base" hangingPunct="0">
                <a:spcBef>
                  <a:spcPct val="0"/>
                </a:spcBef>
                <a:spcAft>
                  <a:spcPct val="0"/>
                </a:spcAft>
                <a:defRPr/>
              </a:pPr>
              <a:r>
                <a:rPr lang="en-US" sz="900" b="1" kern="0">
                  <a:solidFill>
                    <a:srgbClr val="000000"/>
                  </a:solidFill>
                </a:rPr>
                <a:t>Health Sciences</a:t>
              </a:r>
            </a:p>
          </p:txBody>
        </p:sp>
        <p:sp>
          <p:nvSpPr>
            <p:cNvPr id="16" name="Freeform 17"/>
            <p:cNvSpPr>
              <a:spLocks/>
            </p:cNvSpPr>
            <p:nvPr/>
          </p:nvSpPr>
          <p:spPr bwMode="auto">
            <a:xfrm>
              <a:off x="813408" y="1841215"/>
              <a:ext cx="1604963" cy="230229"/>
            </a:xfrm>
            <a:custGeom>
              <a:avLst/>
              <a:gdLst>
                <a:gd name="T0" fmla="*/ 0 w 1012"/>
                <a:gd name="T1" fmla="*/ 2147483647 h 145"/>
                <a:gd name="T2" fmla="*/ 0 w 1012"/>
                <a:gd name="T3" fmla="*/ 0 h 145"/>
                <a:gd name="T4" fmla="*/ 2147483647 w 1012"/>
                <a:gd name="T5" fmla="*/ 0 h 145"/>
                <a:gd name="T6" fmla="*/ 0 60000 65536"/>
                <a:gd name="T7" fmla="*/ 0 60000 65536"/>
                <a:gd name="T8" fmla="*/ 0 60000 65536"/>
                <a:gd name="T9" fmla="*/ 0 w 1012"/>
                <a:gd name="T10" fmla="*/ 0 h 145"/>
                <a:gd name="T11" fmla="*/ 1012 w 1012"/>
                <a:gd name="T12" fmla="*/ 145 h 145"/>
              </a:gdLst>
              <a:ahLst/>
              <a:cxnLst>
                <a:cxn ang="T6">
                  <a:pos x="T0" y="T1"/>
                </a:cxn>
                <a:cxn ang="T7">
                  <a:pos x="T2" y="T3"/>
                </a:cxn>
                <a:cxn ang="T8">
                  <a:pos x="T4" y="T5"/>
                </a:cxn>
              </a:cxnLst>
              <a:rect l="T9" t="T10" r="T11" b="T12"/>
              <a:pathLst>
                <a:path w="1012" h="145">
                  <a:moveTo>
                    <a:pt x="0" y="144"/>
                  </a:moveTo>
                  <a:lnTo>
                    <a:pt x="0" y="0"/>
                  </a:lnTo>
                  <a:lnTo>
                    <a:pt x="1011" y="0"/>
                  </a:lnTo>
                </a:path>
              </a:pathLst>
            </a:custGeom>
            <a:solidFill>
              <a:srgbClr val="FFFFFF"/>
            </a:solidFill>
            <a:ln w="25400" cap="rnd">
              <a:solidFill>
                <a:srgbClr val="000000"/>
              </a:solidFill>
              <a:round/>
              <a:headEnd/>
              <a:tailEnd/>
            </a:ln>
          </p:spPr>
          <p:txBody>
            <a:bodyPr lIns="80057" tIns="40039" rIns="80057" bIns="40039"/>
            <a:lstStyle/>
            <a:p>
              <a:pPr algn="ctr" defTabSz="857036" fontAlgn="base">
                <a:spcBef>
                  <a:spcPct val="20000"/>
                </a:spcBef>
                <a:spcAft>
                  <a:spcPct val="0"/>
                </a:spcAft>
                <a:defRPr/>
              </a:pPr>
              <a:endParaRPr lang="en-US" sz="1900" b="1" kern="0">
                <a:solidFill>
                  <a:srgbClr val="FFFFFF"/>
                </a:solidFill>
                <a:latin typeface="Bodoni MT" pitchFamily="18" charset="0"/>
              </a:endParaRPr>
            </a:p>
          </p:txBody>
        </p:sp>
        <p:sp>
          <p:nvSpPr>
            <p:cNvPr id="17" name="Rectangle 18"/>
            <p:cNvSpPr>
              <a:spLocks noChangeArrowheads="1"/>
            </p:cNvSpPr>
            <p:nvPr/>
          </p:nvSpPr>
          <p:spPr bwMode="auto">
            <a:xfrm>
              <a:off x="181575" y="2031504"/>
              <a:ext cx="1259086" cy="660797"/>
            </a:xfrm>
            <a:prstGeom prst="rect">
              <a:avLst/>
            </a:prstGeom>
            <a:solidFill>
              <a:srgbClr val="FFFFFF"/>
            </a:solidFill>
            <a:ln w="15875">
              <a:solidFill>
                <a:srgbClr val="000000"/>
              </a:solidFill>
              <a:miter lim="800000"/>
              <a:headEnd/>
              <a:tailEnd/>
            </a:ln>
            <a:effectLst>
              <a:outerShdw dist="53882" dir="2700000" algn="ctr" rotWithShape="0">
                <a:srgbClr val="919191"/>
              </a:outerShdw>
            </a:effectLst>
          </p:spPr>
          <p:txBody>
            <a:bodyPr wrap="none" lIns="79233" tIns="38919" rIns="79233" bIns="38919" anchor="ctr"/>
            <a:lstStyle/>
            <a:p>
              <a:pPr algn="ctr" defTabSz="907170" eaLnBrk="0" fontAlgn="base" hangingPunct="0">
                <a:spcBef>
                  <a:spcPct val="0"/>
                </a:spcBef>
                <a:spcAft>
                  <a:spcPct val="0"/>
                </a:spcAft>
                <a:defRPr/>
              </a:pPr>
              <a:r>
                <a:rPr lang="en-US" sz="900" b="1" kern="0">
                  <a:solidFill>
                    <a:srgbClr val="000000"/>
                  </a:solidFill>
                </a:rPr>
                <a:t>National Institute</a:t>
              </a:r>
            </a:p>
            <a:p>
              <a:pPr algn="ctr" defTabSz="907170" eaLnBrk="0" fontAlgn="base" hangingPunct="0">
                <a:spcBef>
                  <a:spcPct val="0"/>
                </a:spcBef>
                <a:spcAft>
                  <a:spcPct val="0"/>
                </a:spcAft>
                <a:defRPr/>
              </a:pPr>
              <a:r>
                <a:rPr lang="en-US" sz="900" b="1" kern="0">
                  <a:solidFill>
                    <a:srgbClr val="000000"/>
                  </a:solidFill>
                </a:rPr>
                <a:t>on Aging</a:t>
              </a:r>
            </a:p>
          </p:txBody>
        </p:sp>
        <p:sp>
          <p:nvSpPr>
            <p:cNvPr id="18" name="Freeform 19"/>
            <p:cNvSpPr>
              <a:spLocks/>
            </p:cNvSpPr>
            <p:nvPr/>
          </p:nvSpPr>
          <p:spPr bwMode="auto">
            <a:xfrm>
              <a:off x="6722069" y="1841216"/>
              <a:ext cx="1563939" cy="190288"/>
            </a:xfrm>
            <a:custGeom>
              <a:avLst/>
              <a:gdLst>
                <a:gd name="T0" fmla="*/ 2147483647 w 988"/>
                <a:gd name="T1" fmla="*/ 2147483647 h 145"/>
                <a:gd name="T2" fmla="*/ 2147483647 w 988"/>
                <a:gd name="T3" fmla="*/ 0 h 145"/>
                <a:gd name="T4" fmla="*/ 0 w 988"/>
                <a:gd name="T5" fmla="*/ 0 h 145"/>
                <a:gd name="T6" fmla="*/ 0 60000 65536"/>
                <a:gd name="T7" fmla="*/ 0 60000 65536"/>
                <a:gd name="T8" fmla="*/ 0 60000 65536"/>
                <a:gd name="T9" fmla="*/ 0 w 988"/>
                <a:gd name="T10" fmla="*/ 0 h 145"/>
                <a:gd name="T11" fmla="*/ 988 w 988"/>
                <a:gd name="T12" fmla="*/ 145 h 145"/>
              </a:gdLst>
              <a:ahLst/>
              <a:cxnLst>
                <a:cxn ang="T6">
                  <a:pos x="T0" y="T1"/>
                </a:cxn>
                <a:cxn ang="T7">
                  <a:pos x="T2" y="T3"/>
                </a:cxn>
                <a:cxn ang="T8">
                  <a:pos x="T4" y="T5"/>
                </a:cxn>
              </a:cxnLst>
              <a:rect l="T9" t="T10" r="T11" b="T12"/>
              <a:pathLst>
                <a:path w="988" h="145">
                  <a:moveTo>
                    <a:pt x="987" y="144"/>
                  </a:moveTo>
                  <a:lnTo>
                    <a:pt x="987" y="0"/>
                  </a:lnTo>
                  <a:lnTo>
                    <a:pt x="0" y="0"/>
                  </a:lnTo>
                </a:path>
              </a:pathLst>
            </a:custGeom>
            <a:solidFill>
              <a:srgbClr val="FFFFFF"/>
            </a:solidFill>
            <a:ln w="25400" cap="rnd">
              <a:solidFill>
                <a:srgbClr val="000000"/>
              </a:solidFill>
              <a:round/>
              <a:headEnd/>
              <a:tailEnd/>
            </a:ln>
          </p:spPr>
          <p:txBody>
            <a:bodyPr lIns="80057" tIns="40039" rIns="80057" bIns="40039"/>
            <a:lstStyle/>
            <a:p>
              <a:pPr algn="ctr" defTabSz="857036" fontAlgn="base">
                <a:spcBef>
                  <a:spcPct val="20000"/>
                </a:spcBef>
                <a:spcAft>
                  <a:spcPct val="0"/>
                </a:spcAft>
                <a:defRPr/>
              </a:pPr>
              <a:endParaRPr lang="en-US" sz="1900" b="1" kern="0">
                <a:solidFill>
                  <a:srgbClr val="FFFFFF"/>
                </a:solidFill>
                <a:latin typeface="Bodoni MT" pitchFamily="18" charset="0"/>
              </a:endParaRPr>
            </a:p>
          </p:txBody>
        </p:sp>
        <p:sp>
          <p:nvSpPr>
            <p:cNvPr id="20" name="Freeform 21"/>
            <p:cNvSpPr>
              <a:spLocks/>
            </p:cNvSpPr>
            <p:nvPr/>
          </p:nvSpPr>
          <p:spPr bwMode="auto">
            <a:xfrm>
              <a:off x="822921" y="2857396"/>
              <a:ext cx="1633538" cy="230229"/>
            </a:xfrm>
            <a:custGeom>
              <a:avLst/>
              <a:gdLst>
                <a:gd name="T0" fmla="*/ 0 w 1029"/>
                <a:gd name="T1" fmla="*/ 2147483647 h 145"/>
                <a:gd name="T2" fmla="*/ 0 w 1029"/>
                <a:gd name="T3" fmla="*/ 0 h 145"/>
                <a:gd name="T4" fmla="*/ 2147483647 w 1029"/>
                <a:gd name="T5" fmla="*/ 0 h 145"/>
                <a:gd name="T6" fmla="*/ 0 60000 65536"/>
                <a:gd name="T7" fmla="*/ 0 60000 65536"/>
                <a:gd name="T8" fmla="*/ 0 60000 65536"/>
                <a:gd name="T9" fmla="*/ 0 w 1029"/>
                <a:gd name="T10" fmla="*/ 0 h 145"/>
                <a:gd name="T11" fmla="*/ 1029 w 1029"/>
                <a:gd name="T12" fmla="*/ 145 h 145"/>
              </a:gdLst>
              <a:ahLst/>
              <a:cxnLst>
                <a:cxn ang="T6">
                  <a:pos x="T0" y="T1"/>
                </a:cxn>
                <a:cxn ang="T7">
                  <a:pos x="T2" y="T3"/>
                </a:cxn>
                <a:cxn ang="T8">
                  <a:pos x="T4" y="T5"/>
                </a:cxn>
              </a:cxnLst>
              <a:rect l="T9" t="T10" r="T11" b="T12"/>
              <a:pathLst>
                <a:path w="1029" h="145">
                  <a:moveTo>
                    <a:pt x="0" y="144"/>
                  </a:moveTo>
                  <a:lnTo>
                    <a:pt x="0" y="0"/>
                  </a:lnTo>
                  <a:lnTo>
                    <a:pt x="1028" y="0"/>
                  </a:lnTo>
                </a:path>
              </a:pathLst>
            </a:custGeom>
            <a:solidFill>
              <a:srgbClr val="FFFFFF"/>
            </a:solidFill>
            <a:ln w="25400" cap="rnd">
              <a:solidFill>
                <a:srgbClr val="000000"/>
              </a:solidFill>
              <a:round/>
              <a:headEnd/>
              <a:tailEnd/>
            </a:ln>
          </p:spPr>
          <p:txBody>
            <a:bodyPr lIns="80057" tIns="40039" rIns="80057" bIns="40039"/>
            <a:lstStyle/>
            <a:p>
              <a:pPr algn="ctr" defTabSz="857036" fontAlgn="base">
                <a:spcBef>
                  <a:spcPct val="20000"/>
                </a:spcBef>
                <a:spcAft>
                  <a:spcPct val="0"/>
                </a:spcAft>
                <a:defRPr/>
              </a:pPr>
              <a:endParaRPr lang="en-US" sz="1900" b="1" kern="0">
                <a:solidFill>
                  <a:srgbClr val="FFFFFF"/>
                </a:solidFill>
                <a:latin typeface="Bodoni MT" pitchFamily="18" charset="0"/>
              </a:endParaRPr>
            </a:p>
          </p:txBody>
        </p:sp>
        <p:sp>
          <p:nvSpPr>
            <p:cNvPr id="21" name="Rectangle 22"/>
            <p:cNvSpPr>
              <a:spLocks noChangeArrowheads="1"/>
            </p:cNvSpPr>
            <p:nvPr/>
          </p:nvSpPr>
          <p:spPr bwMode="auto">
            <a:xfrm>
              <a:off x="181570" y="3048007"/>
              <a:ext cx="1281411" cy="660797"/>
            </a:xfrm>
            <a:prstGeom prst="rect">
              <a:avLst/>
            </a:prstGeom>
            <a:solidFill>
              <a:srgbClr val="FFFFFF"/>
            </a:solidFill>
            <a:ln w="15875">
              <a:solidFill>
                <a:srgbClr val="000000"/>
              </a:solidFill>
              <a:miter lim="800000"/>
              <a:headEnd/>
              <a:tailEnd/>
            </a:ln>
            <a:effectLst>
              <a:outerShdw dist="53882" dir="2700000" algn="ctr" rotWithShape="0">
                <a:srgbClr val="919191"/>
              </a:outerShdw>
            </a:effectLst>
          </p:spPr>
          <p:txBody>
            <a:bodyPr wrap="none" lIns="79233" tIns="38919" rIns="79233" bIns="38919" anchor="ctr"/>
            <a:lstStyle/>
            <a:p>
              <a:pPr algn="ctr" defTabSz="907170" eaLnBrk="0" fontAlgn="base" hangingPunct="0">
                <a:spcBef>
                  <a:spcPct val="0"/>
                </a:spcBef>
                <a:spcAft>
                  <a:spcPct val="0"/>
                </a:spcAft>
                <a:defRPr/>
              </a:pPr>
              <a:r>
                <a:rPr lang="en-US" sz="900" b="1" kern="0" dirty="0">
                  <a:solidFill>
                    <a:srgbClr val="000000"/>
                  </a:solidFill>
                </a:rPr>
                <a:t>National Institute on</a:t>
              </a:r>
            </a:p>
            <a:p>
              <a:pPr algn="ctr" defTabSz="907170" eaLnBrk="0" fontAlgn="base" hangingPunct="0">
                <a:spcBef>
                  <a:spcPct val="0"/>
                </a:spcBef>
                <a:spcAft>
                  <a:spcPct val="0"/>
                </a:spcAft>
                <a:defRPr/>
              </a:pPr>
              <a:r>
                <a:rPr lang="en-US" sz="900" b="1" kern="0" dirty="0">
                  <a:solidFill>
                    <a:srgbClr val="000000"/>
                  </a:solidFill>
                </a:rPr>
                <a:t>Deafness and Other</a:t>
              </a:r>
            </a:p>
            <a:p>
              <a:pPr algn="ctr" defTabSz="907170" eaLnBrk="0" fontAlgn="base" hangingPunct="0">
                <a:spcBef>
                  <a:spcPct val="0"/>
                </a:spcBef>
                <a:spcAft>
                  <a:spcPct val="0"/>
                </a:spcAft>
                <a:defRPr/>
              </a:pPr>
              <a:r>
                <a:rPr lang="en-US" sz="900" b="1" kern="0" dirty="0">
                  <a:solidFill>
                    <a:srgbClr val="000000"/>
                  </a:solidFill>
                </a:rPr>
                <a:t>Communication</a:t>
              </a:r>
            </a:p>
            <a:p>
              <a:pPr algn="ctr" defTabSz="907170" eaLnBrk="0" fontAlgn="base" hangingPunct="0">
                <a:spcBef>
                  <a:spcPct val="0"/>
                </a:spcBef>
                <a:spcAft>
                  <a:spcPct val="0"/>
                </a:spcAft>
                <a:defRPr/>
              </a:pPr>
              <a:r>
                <a:rPr lang="en-US" sz="900" b="1" kern="0" dirty="0">
                  <a:solidFill>
                    <a:srgbClr val="000000"/>
                  </a:solidFill>
                </a:rPr>
                <a:t>Disorders</a:t>
              </a:r>
            </a:p>
          </p:txBody>
        </p:sp>
        <p:sp>
          <p:nvSpPr>
            <p:cNvPr id="22" name="Freeform 23"/>
            <p:cNvSpPr>
              <a:spLocks/>
            </p:cNvSpPr>
            <p:nvPr/>
          </p:nvSpPr>
          <p:spPr bwMode="auto">
            <a:xfrm>
              <a:off x="6798278" y="2857396"/>
              <a:ext cx="1514475" cy="230229"/>
            </a:xfrm>
            <a:custGeom>
              <a:avLst/>
              <a:gdLst>
                <a:gd name="T0" fmla="*/ 2147483647 w 954"/>
                <a:gd name="T1" fmla="*/ 2147483647 h 145"/>
                <a:gd name="T2" fmla="*/ 2147483647 w 954"/>
                <a:gd name="T3" fmla="*/ 0 h 145"/>
                <a:gd name="T4" fmla="*/ 0 w 954"/>
                <a:gd name="T5" fmla="*/ 0 h 145"/>
                <a:gd name="T6" fmla="*/ 0 60000 65536"/>
                <a:gd name="T7" fmla="*/ 0 60000 65536"/>
                <a:gd name="T8" fmla="*/ 0 60000 65536"/>
                <a:gd name="T9" fmla="*/ 0 w 954"/>
                <a:gd name="T10" fmla="*/ 0 h 145"/>
                <a:gd name="T11" fmla="*/ 954 w 954"/>
                <a:gd name="T12" fmla="*/ 145 h 145"/>
              </a:gdLst>
              <a:ahLst/>
              <a:cxnLst>
                <a:cxn ang="T6">
                  <a:pos x="T0" y="T1"/>
                </a:cxn>
                <a:cxn ang="T7">
                  <a:pos x="T2" y="T3"/>
                </a:cxn>
                <a:cxn ang="T8">
                  <a:pos x="T4" y="T5"/>
                </a:cxn>
              </a:cxnLst>
              <a:rect l="T9" t="T10" r="T11" b="T12"/>
              <a:pathLst>
                <a:path w="954" h="145">
                  <a:moveTo>
                    <a:pt x="953" y="144"/>
                  </a:moveTo>
                  <a:lnTo>
                    <a:pt x="953" y="0"/>
                  </a:lnTo>
                  <a:lnTo>
                    <a:pt x="0" y="0"/>
                  </a:lnTo>
                </a:path>
              </a:pathLst>
            </a:custGeom>
            <a:solidFill>
              <a:srgbClr val="FFFFFF"/>
            </a:solidFill>
            <a:ln w="25400" cap="rnd">
              <a:solidFill>
                <a:srgbClr val="000000"/>
              </a:solidFill>
              <a:round/>
              <a:headEnd/>
              <a:tailEnd/>
            </a:ln>
          </p:spPr>
          <p:txBody>
            <a:bodyPr lIns="80057" tIns="40039" rIns="80057" bIns="40039"/>
            <a:lstStyle/>
            <a:p>
              <a:pPr algn="ctr" defTabSz="857036" fontAlgn="base">
                <a:spcBef>
                  <a:spcPct val="20000"/>
                </a:spcBef>
                <a:spcAft>
                  <a:spcPct val="0"/>
                </a:spcAft>
                <a:defRPr/>
              </a:pPr>
              <a:endParaRPr lang="en-US" sz="1900" b="1" kern="0">
                <a:solidFill>
                  <a:srgbClr val="FFFFFF"/>
                </a:solidFill>
                <a:latin typeface="Bodoni MT" pitchFamily="18" charset="0"/>
              </a:endParaRPr>
            </a:p>
          </p:txBody>
        </p:sp>
        <p:sp>
          <p:nvSpPr>
            <p:cNvPr id="23" name="Rectangle 24"/>
            <p:cNvSpPr>
              <a:spLocks noChangeArrowheads="1"/>
            </p:cNvSpPr>
            <p:nvPr/>
          </p:nvSpPr>
          <p:spPr bwMode="auto">
            <a:xfrm>
              <a:off x="7703344" y="3048007"/>
              <a:ext cx="1215926" cy="660797"/>
            </a:xfrm>
            <a:prstGeom prst="rect">
              <a:avLst/>
            </a:prstGeom>
            <a:solidFill>
              <a:srgbClr val="FFFFFF"/>
            </a:solidFill>
            <a:ln w="15875">
              <a:solidFill>
                <a:srgbClr val="000000"/>
              </a:solidFill>
              <a:miter lim="800000"/>
              <a:headEnd/>
              <a:tailEnd/>
            </a:ln>
            <a:effectLst>
              <a:outerShdw dist="53882" dir="2700000" algn="ctr" rotWithShape="0">
                <a:srgbClr val="919191"/>
              </a:outerShdw>
            </a:effectLst>
          </p:spPr>
          <p:txBody>
            <a:bodyPr wrap="none" lIns="79233" tIns="38919" rIns="79233" bIns="38919" anchor="ctr"/>
            <a:lstStyle/>
            <a:p>
              <a:pPr algn="ctr" defTabSz="907170" eaLnBrk="0" fontAlgn="base" hangingPunct="0">
                <a:spcBef>
                  <a:spcPct val="0"/>
                </a:spcBef>
                <a:spcAft>
                  <a:spcPct val="0"/>
                </a:spcAft>
                <a:defRPr/>
              </a:pPr>
              <a:r>
                <a:rPr lang="en-US" sz="900" b="1" kern="0">
                  <a:solidFill>
                    <a:srgbClr val="000000"/>
                  </a:solidFill>
                </a:rPr>
                <a:t>National Eye</a:t>
              </a:r>
            </a:p>
            <a:p>
              <a:pPr algn="ctr" defTabSz="907170" eaLnBrk="0" fontAlgn="base" hangingPunct="0">
                <a:spcBef>
                  <a:spcPct val="0"/>
                </a:spcBef>
                <a:spcAft>
                  <a:spcPct val="0"/>
                </a:spcAft>
                <a:defRPr/>
              </a:pPr>
              <a:r>
                <a:rPr lang="en-US" sz="900" b="1" kern="0">
                  <a:solidFill>
                    <a:srgbClr val="000000"/>
                  </a:solidFill>
                </a:rPr>
                <a:t>Institute</a:t>
              </a:r>
            </a:p>
          </p:txBody>
        </p:sp>
        <p:sp>
          <p:nvSpPr>
            <p:cNvPr id="24" name="Freeform 25"/>
            <p:cNvSpPr>
              <a:spLocks/>
            </p:cNvSpPr>
            <p:nvPr/>
          </p:nvSpPr>
          <p:spPr bwMode="auto">
            <a:xfrm>
              <a:off x="3802663" y="3873581"/>
              <a:ext cx="787400" cy="230229"/>
            </a:xfrm>
            <a:custGeom>
              <a:avLst/>
              <a:gdLst>
                <a:gd name="T0" fmla="*/ 0 w 496"/>
                <a:gd name="T1" fmla="*/ 2147483647 h 145"/>
                <a:gd name="T2" fmla="*/ 0 w 496"/>
                <a:gd name="T3" fmla="*/ 0 h 145"/>
                <a:gd name="T4" fmla="*/ 2147483647 w 496"/>
                <a:gd name="T5" fmla="*/ 0 h 145"/>
                <a:gd name="T6" fmla="*/ 0 60000 65536"/>
                <a:gd name="T7" fmla="*/ 0 60000 65536"/>
                <a:gd name="T8" fmla="*/ 0 60000 65536"/>
                <a:gd name="T9" fmla="*/ 0 w 496"/>
                <a:gd name="T10" fmla="*/ 0 h 145"/>
                <a:gd name="T11" fmla="*/ 496 w 496"/>
                <a:gd name="T12" fmla="*/ 145 h 145"/>
              </a:gdLst>
              <a:ahLst/>
              <a:cxnLst>
                <a:cxn ang="T6">
                  <a:pos x="T0" y="T1"/>
                </a:cxn>
                <a:cxn ang="T7">
                  <a:pos x="T2" y="T3"/>
                </a:cxn>
                <a:cxn ang="T8">
                  <a:pos x="T4" y="T5"/>
                </a:cxn>
              </a:cxnLst>
              <a:rect l="T9" t="T10" r="T11" b="T12"/>
              <a:pathLst>
                <a:path w="496" h="145">
                  <a:moveTo>
                    <a:pt x="0" y="144"/>
                  </a:moveTo>
                  <a:lnTo>
                    <a:pt x="0" y="0"/>
                  </a:lnTo>
                  <a:lnTo>
                    <a:pt x="495" y="0"/>
                  </a:lnTo>
                </a:path>
              </a:pathLst>
            </a:custGeom>
            <a:solidFill>
              <a:srgbClr val="FFFFFF"/>
            </a:solidFill>
            <a:ln w="25400" cap="rnd">
              <a:solidFill>
                <a:srgbClr val="000000"/>
              </a:solidFill>
              <a:round/>
              <a:headEnd/>
              <a:tailEnd/>
            </a:ln>
          </p:spPr>
          <p:txBody>
            <a:bodyPr lIns="80057" tIns="40039" rIns="80057" bIns="40039"/>
            <a:lstStyle/>
            <a:p>
              <a:pPr algn="ctr" defTabSz="857036" fontAlgn="base">
                <a:spcBef>
                  <a:spcPct val="20000"/>
                </a:spcBef>
                <a:spcAft>
                  <a:spcPct val="0"/>
                </a:spcAft>
                <a:defRPr/>
              </a:pPr>
              <a:endParaRPr lang="en-US" sz="1900" b="1" kern="0">
                <a:solidFill>
                  <a:srgbClr val="FFFFFF"/>
                </a:solidFill>
                <a:latin typeface="Bodoni MT" pitchFamily="18" charset="0"/>
              </a:endParaRPr>
            </a:p>
          </p:txBody>
        </p:sp>
        <p:sp>
          <p:nvSpPr>
            <p:cNvPr id="25" name="Rectangle 26"/>
            <p:cNvSpPr>
              <a:spLocks noChangeArrowheads="1"/>
            </p:cNvSpPr>
            <p:nvPr/>
          </p:nvSpPr>
          <p:spPr bwMode="auto">
            <a:xfrm>
              <a:off x="3153670" y="4064497"/>
              <a:ext cx="1297781" cy="660797"/>
            </a:xfrm>
            <a:prstGeom prst="rect">
              <a:avLst/>
            </a:prstGeom>
            <a:solidFill>
              <a:srgbClr val="FFFFFF"/>
            </a:solidFill>
            <a:ln w="15875">
              <a:solidFill>
                <a:srgbClr val="000000"/>
              </a:solidFill>
              <a:miter lim="800000"/>
              <a:headEnd/>
              <a:tailEnd/>
            </a:ln>
            <a:effectLst>
              <a:outerShdw dist="53882" dir="2700000" algn="ctr" rotWithShape="0">
                <a:srgbClr val="919191"/>
              </a:outerShdw>
            </a:effectLst>
          </p:spPr>
          <p:txBody>
            <a:bodyPr wrap="none" lIns="79233" tIns="38919" rIns="79233" bIns="38919" anchor="ctr"/>
            <a:lstStyle/>
            <a:p>
              <a:pPr algn="ctr" defTabSz="907170" eaLnBrk="0" fontAlgn="base" hangingPunct="0">
                <a:spcBef>
                  <a:spcPct val="0"/>
                </a:spcBef>
                <a:spcAft>
                  <a:spcPct val="0"/>
                </a:spcAft>
                <a:defRPr/>
              </a:pPr>
              <a:r>
                <a:rPr lang="en-US" sz="900" b="1" kern="0">
                  <a:solidFill>
                    <a:srgbClr val="000000"/>
                  </a:solidFill>
                </a:rPr>
                <a:t>National Human</a:t>
              </a:r>
            </a:p>
            <a:p>
              <a:pPr algn="ctr" defTabSz="907170" eaLnBrk="0" fontAlgn="base" hangingPunct="0">
                <a:spcBef>
                  <a:spcPct val="0"/>
                </a:spcBef>
                <a:spcAft>
                  <a:spcPct val="0"/>
                </a:spcAft>
                <a:defRPr/>
              </a:pPr>
              <a:r>
                <a:rPr lang="en-US" sz="900" b="1" kern="0">
                  <a:solidFill>
                    <a:srgbClr val="000000"/>
                  </a:solidFill>
                </a:rPr>
                <a:t>Genome Research</a:t>
              </a:r>
            </a:p>
            <a:p>
              <a:pPr algn="ctr" defTabSz="907170" eaLnBrk="0" fontAlgn="base" hangingPunct="0">
                <a:spcBef>
                  <a:spcPct val="0"/>
                </a:spcBef>
                <a:spcAft>
                  <a:spcPct val="0"/>
                </a:spcAft>
                <a:defRPr/>
              </a:pPr>
              <a:r>
                <a:rPr lang="en-US" sz="900" b="1" kern="0">
                  <a:solidFill>
                    <a:srgbClr val="000000"/>
                  </a:solidFill>
                </a:rPr>
                <a:t>Institute</a:t>
              </a:r>
            </a:p>
          </p:txBody>
        </p:sp>
        <p:sp>
          <p:nvSpPr>
            <p:cNvPr id="26" name="Freeform 27"/>
            <p:cNvSpPr>
              <a:spLocks/>
            </p:cNvSpPr>
            <p:nvPr/>
          </p:nvSpPr>
          <p:spPr bwMode="auto">
            <a:xfrm>
              <a:off x="4588470" y="3873581"/>
              <a:ext cx="787400" cy="230229"/>
            </a:xfrm>
            <a:custGeom>
              <a:avLst/>
              <a:gdLst>
                <a:gd name="T0" fmla="*/ 2147483647 w 496"/>
                <a:gd name="T1" fmla="*/ 2147483647 h 145"/>
                <a:gd name="T2" fmla="*/ 2147483647 w 496"/>
                <a:gd name="T3" fmla="*/ 0 h 145"/>
                <a:gd name="T4" fmla="*/ 0 w 496"/>
                <a:gd name="T5" fmla="*/ 0 h 145"/>
                <a:gd name="T6" fmla="*/ 0 60000 65536"/>
                <a:gd name="T7" fmla="*/ 0 60000 65536"/>
                <a:gd name="T8" fmla="*/ 0 60000 65536"/>
                <a:gd name="T9" fmla="*/ 0 w 496"/>
                <a:gd name="T10" fmla="*/ 0 h 145"/>
                <a:gd name="T11" fmla="*/ 496 w 496"/>
                <a:gd name="T12" fmla="*/ 145 h 145"/>
              </a:gdLst>
              <a:ahLst/>
              <a:cxnLst>
                <a:cxn ang="T6">
                  <a:pos x="T0" y="T1"/>
                </a:cxn>
                <a:cxn ang="T7">
                  <a:pos x="T2" y="T3"/>
                </a:cxn>
                <a:cxn ang="T8">
                  <a:pos x="T4" y="T5"/>
                </a:cxn>
              </a:cxnLst>
              <a:rect l="T9" t="T10" r="T11" b="T12"/>
              <a:pathLst>
                <a:path w="496" h="145">
                  <a:moveTo>
                    <a:pt x="495" y="144"/>
                  </a:moveTo>
                  <a:lnTo>
                    <a:pt x="495" y="0"/>
                  </a:lnTo>
                  <a:lnTo>
                    <a:pt x="0" y="0"/>
                  </a:lnTo>
                </a:path>
              </a:pathLst>
            </a:custGeom>
            <a:solidFill>
              <a:srgbClr val="FFFFFF"/>
            </a:solidFill>
            <a:ln w="25400" cap="rnd">
              <a:solidFill>
                <a:srgbClr val="000000"/>
              </a:solidFill>
              <a:round/>
              <a:headEnd/>
              <a:tailEnd/>
            </a:ln>
          </p:spPr>
          <p:txBody>
            <a:bodyPr lIns="80057" tIns="40039" rIns="80057" bIns="40039"/>
            <a:lstStyle/>
            <a:p>
              <a:pPr algn="ctr" defTabSz="857036" fontAlgn="base">
                <a:spcBef>
                  <a:spcPct val="20000"/>
                </a:spcBef>
                <a:spcAft>
                  <a:spcPct val="0"/>
                </a:spcAft>
                <a:defRPr/>
              </a:pPr>
              <a:endParaRPr lang="en-US" sz="1900" b="1" kern="0">
                <a:solidFill>
                  <a:srgbClr val="FFFFFF"/>
                </a:solidFill>
                <a:latin typeface="Bodoni MT" pitchFamily="18" charset="0"/>
              </a:endParaRPr>
            </a:p>
          </p:txBody>
        </p:sp>
        <p:sp>
          <p:nvSpPr>
            <p:cNvPr id="27" name="Rectangle 28"/>
            <p:cNvSpPr>
              <a:spLocks noChangeArrowheads="1"/>
            </p:cNvSpPr>
            <p:nvPr/>
          </p:nvSpPr>
          <p:spPr bwMode="auto">
            <a:xfrm>
              <a:off x="4725295" y="4064497"/>
              <a:ext cx="1297781" cy="660797"/>
            </a:xfrm>
            <a:prstGeom prst="rect">
              <a:avLst/>
            </a:prstGeom>
            <a:solidFill>
              <a:srgbClr val="FFFFFF"/>
            </a:solidFill>
            <a:ln w="15875">
              <a:solidFill>
                <a:srgbClr val="000000"/>
              </a:solidFill>
              <a:miter lim="800000"/>
              <a:headEnd/>
              <a:tailEnd/>
            </a:ln>
            <a:effectLst>
              <a:outerShdw dist="53882" dir="2700000" algn="ctr" rotWithShape="0">
                <a:srgbClr val="919191"/>
              </a:outerShdw>
            </a:effectLst>
          </p:spPr>
          <p:txBody>
            <a:bodyPr wrap="none" lIns="79233" tIns="38919" rIns="79233" bIns="38919" anchor="ctr"/>
            <a:lstStyle/>
            <a:p>
              <a:pPr algn="ctr" defTabSz="907170" eaLnBrk="0" fontAlgn="base" hangingPunct="0">
                <a:spcBef>
                  <a:spcPct val="0"/>
                </a:spcBef>
                <a:spcAft>
                  <a:spcPct val="0"/>
                </a:spcAft>
                <a:defRPr/>
              </a:pPr>
              <a:r>
                <a:rPr lang="en-US" sz="900" b="1" kern="0">
                  <a:solidFill>
                    <a:srgbClr val="000000"/>
                  </a:solidFill>
                </a:rPr>
                <a:t>National Institute</a:t>
              </a:r>
            </a:p>
            <a:p>
              <a:pPr algn="ctr" defTabSz="907170" eaLnBrk="0" fontAlgn="base" hangingPunct="0">
                <a:spcBef>
                  <a:spcPct val="0"/>
                </a:spcBef>
                <a:spcAft>
                  <a:spcPct val="0"/>
                </a:spcAft>
                <a:defRPr/>
              </a:pPr>
              <a:r>
                <a:rPr lang="en-US" sz="900" b="1" kern="0">
                  <a:solidFill>
                    <a:srgbClr val="000000"/>
                  </a:solidFill>
                </a:rPr>
                <a:t>of Mental Health</a:t>
              </a:r>
            </a:p>
          </p:txBody>
        </p:sp>
        <p:sp>
          <p:nvSpPr>
            <p:cNvPr id="28" name="Freeform 29"/>
            <p:cNvSpPr>
              <a:spLocks/>
            </p:cNvSpPr>
            <p:nvPr/>
          </p:nvSpPr>
          <p:spPr bwMode="auto">
            <a:xfrm>
              <a:off x="5274270" y="3873581"/>
              <a:ext cx="1568450" cy="230229"/>
            </a:xfrm>
            <a:custGeom>
              <a:avLst/>
              <a:gdLst>
                <a:gd name="T0" fmla="*/ 2147483647 w 988"/>
                <a:gd name="T1" fmla="*/ 2147483647 h 145"/>
                <a:gd name="T2" fmla="*/ 2147483647 w 988"/>
                <a:gd name="T3" fmla="*/ 0 h 145"/>
                <a:gd name="T4" fmla="*/ 0 w 988"/>
                <a:gd name="T5" fmla="*/ 0 h 145"/>
                <a:gd name="T6" fmla="*/ 0 60000 65536"/>
                <a:gd name="T7" fmla="*/ 0 60000 65536"/>
                <a:gd name="T8" fmla="*/ 0 60000 65536"/>
                <a:gd name="T9" fmla="*/ 0 w 988"/>
                <a:gd name="T10" fmla="*/ 0 h 145"/>
                <a:gd name="T11" fmla="*/ 988 w 988"/>
                <a:gd name="T12" fmla="*/ 145 h 145"/>
              </a:gdLst>
              <a:ahLst/>
              <a:cxnLst>
                <a:cxn ang="T6">
                  <a:pos x="T0" y="T1"/>
                </a:cxn>
                <a:cxn ang="T7">
                  <a:pos x="T2" y="T3"/>
                </a:cxn>
                <a:cxn ang="T8">
                  <a:pos x="T4" y="T5"/>
                </a:cxn>
              </a:cxnLst>
              <a:rect l="T9" t="T10" r="T11" b="T12"/>
              <a:pathLst>
                <a:path w="988" h="145">
                  <a:moveTo>
                    <a:pt x="987" y="144"/>
                  </a:moveTo>
                  <a:lnTo>
                    <a:pt x="987" y="0"/>
                  </a:lnTo>
                  <a:lnTo>
                    <a:pt x="0" y="0"/>
                  </a:lnTo>
                </a:path>
              </a:pathLst>
            </a:custGeom>
            <a:solidFill>
              <a:srgbClr val="FFFFFF"/>
            </a:solidFill>
            <a:ln w="25400" cap="rnd">
              <a:solidFill>
                <a:srgbClr val="000000"/>
              </a:solidFill>
              <a:round/>
              <a:headEnd/>
              <a:tailEnd/>
            </a:ln>
          </p:spPr>
          <p:txBody>
            <a:bodyPr lIns="80057" tIns="40039" rIns="80057" bIns="40039"/>
            <a:lstStyle/>
            <a:p>
              <a:pPr algn="ctr" defTabSz="857036" fontAlgn="base">
                <a:spcBef>
                  <a:spcPct val="20000"/>
                </a:spcBef>
                <a:spcAft>
                  <a:spcPct val="0"/>
                </a:spcAft>
                <a:defRPr/>
              </a:pPr>
              <a:endParaRPr lang="en-US" sz="1900" b="1" kern="0">
                <a:solidFill>
                  <a:srgbClr val="FFFFFF"/>
                </a:solidFill>
                <a:latin typeface="Bodoni MT" pitchFamily="18" charset="0"/>
              </a:endParaRPr>
            </a:p>
          </p:txBody>
        </p:sp>
        <p:sp>
          <p:nvSpPr>
            <p:cNvPr id="29" name="Rectangle 30"/>
            <p:cNvSpPr>
              <a:spLocks noChangeArrowheads="1"/>
            </p:cNvSpPr>
            <p:nvPr/>
          </p:nvSpPr>
          <p:spPr bwMode="auto">
            <a:xfrm>
              <a:off x="6210598" y="4064497"/>
              <a:ext cx="1260574" cy="660797"/>
            </a:xfrm>
            <a:prstGeom prst="rect">
              <a:avLst/>
            </a:prstGeom>
            <a:solidFill>
              <a:srgbClr val="FFFFFF"/>
            </a:solidFill>
            <a:ln w="15875">
              <a:solidFill>
                <a:srgbClr val="000000"/>
              </a:solidFill>
              <a:miter lim="800000"/>
              <a:headEnd/>
              <a:tailEnd/>
            </a:ln>
            <a:effectLst>
              <a:outerShdw dist="53882" dir="2700000" algn="ctr" rotWithShape="0">
                <a:srgbClr val="919191"/>
              </a:outerShdw>
            </a:effectLst>
          </p:spPr>
          <p:txBody>
            <a:bodyPr wrap="none" lIns="79233" tIns="38919" rIns="79233" bIns="38919" anchor="ctr"/>
            <a:lstStyle/>
            <a:p>
              <a:pPr algn="ctr" defTabSz="907170" eaLnBrk="0" fontAlgn="base" hangingPunct="0">
                <a:spcBef>
                  <a:spcPct val="0"/>
                </a:spcBef>
                <a:spcAft>
                  <a:spcPct val="0"/>
                </a:spcAft>
                <a:defRPr/>
              </a:pPr>
              <a:r>
                <a:rPr lang="en-US" sz="900" b="1" kern="0">
                  <a:solidFill>
                    <a:srgbClr val="000000"/>
                  </a:solidFill>
                </a:rPr>
                <a:t>National Institute</a:t>
              </a:r>
            </a:p>
            <a:p>
              <a:pPr algn="ctr" defTabSz="907170" eaLnBrk="0" fontAlgn="base" hangingPunct="0">
                <a:spcBef>
                  <a:spcPct val="0"/>
                </a:spcBef>
                <a:spcAft>
                  <a:spcPct val="0"/>
                </a:spcAft>
                <a:defRPr/>
              </a:pPr>
              <a:r>
                <a:rPr lang="en-US" sz="900" b="1" kern="0">
                  <a:solidFill>
                    <a:srgbClr val="000000"/>
                  </a:solidFill>
                </a:rPr>
                <a:t>of Neurological</a:t>
              </a:r>
            </a:p>
            <a:p>
              <a:pPr algn="ctr" defTabSz="907170" eaLnBrk="0" fontAlgn="base" hangingPunct="0">
                <a:spcBef>
                  <a:spcPct val="0"/>
                </a:spcBef>
                <a:spcAft>
                  <a:spcPct val="0"/>
                </a:spcAft>
                <a:defRPr/>
              </a:pPr>
              <a:r>
                <a:rPr lang="en-US" sz="900" b="1" kern="0">
                  <a:solidFill>
                    <a:srgbClr val="000000"/>
                  </a:solidFill>
                </a:rPr>
                <a:t>Disorders and</a:t>
              </a:r>
            </a:p>
            <a:p>
              <a:pPr algn="ctr" defTabSz="907170" eaLnBrk="0" fontAlgn="base" hangingPunct="0">
                <a:spcBef>
                  <a:spcPct val="0"/>
                </a:spcBef>
                <a:spcAft>
                  <a:spcPct val="0"/>
                </a:spcAft>
                <a:defRPr/>
              </a:pPr>
              <a:r>
                <a:rPr lang="en-US" sz="900" b="1" kern="0">
                  <a:solidFill>
                    <a:srgbClr val="000000"/>
                  </a:solidFill>
                </a:rPr>
                <a:t>Stroke</a:t>
              </a:r>
            </a:p>
          </p:txBody>
        </p:sp>
        <p:sp>
          <p:nvSpPr>
            <p:cNvPr id="30" name="Freeform 31"/>
            <p:cNvSpPr>
              <a:spLocks/>
            </p:cNvSpPr>
            <p:nvPr/>
          </p:nvSpPr>
          <p:spPr bwMode="auto">
            <a:xfrm>
              <a:off x="822921" y="3873581"/>
              <a:ext cx="1633538" cy="230229"/>
            </a:xfrm>
            <a:custGeom>
              <a:avLst/>
              <a:gdLst>
                <a:gd name="T0" fmla="*/ 0 w 1029"/>
                <a:gd name="T1" fmla="*/ 2147483647 h 145"/>
                <a:gd name="T2" fmla="*/ 0 w 1029"/>
                <a:gd name="T3" fmla="*/ 0 h 145"/>
                <a:gd name="T4" fmla="*/ 2147483647 w 1029"/>
                <a:gd name="T5" fmla="*/ 0 h 145"/>
                <a:gd name="T6" fmla="*/ 0 60000 65536"/>
                <a:gd name="T7" fmla="*/ 0 60000 65536"/>
                <a:gd name="T8" fmla="*/ 0 60000 65536"/>
                <a:gd name="T9" fmla="*/ 0 w 1029"/>
                <a:gd name="T10" fmla="*/ 0 h 145"/>
                <a:gd name="T11" fmla="*/ 1029 w 1029"/>
                <a:gd name="T12" fmla="*/ 145 h 145"/>
              </a:gdLst>
              <a:ahLst/>
              <a:cxnLst>
                <a:cxn ang="T6">
                  <a:pos x="T0" y="T1"/>
                </a:cxn>
                <a:cxn ang="T7">
                  <a:pos x="T2" y="T3"/>
                </a:cxn>
                <a:cxn ang="T8">
                  <a:pos x="T4" y="T5"/>
                </a:cxn>
              </a:cxnLst>
              <a:rect l="T9" t="T10" r="T11" b="T12"/>
              <a:pathLst>
                <a:path w="1029" h="145">
                  <a:moveTo>
                    <a:pt x="0" y="144"/>
                  </a:moveTo>
                  <a:lnTo>
                    <a:pt x="0" y="0"/>
                  </a:lnTo>
                  <a:lnTo>
                    <a:pt x="1028" y="0"/>
                  </a:lnTo>
                </a:path>
              </a:pathLst>
            </a:custGeom>
            <a:solidFill>
              <a:srgbClr val="FFFFFF"/>
            </a:solidFill>
            <a:ln w="25400" cap="rnd">
              <a:solidFill>
                <a:srgbClr val="000000"/>
              </a:solidFill>
              <a:round/>
              <a:headEnd/>
              <a:tailEnd/>
            </a:ln>
          </p:spPr>
          <p:txBody>
            <a:bodyPr lIns="80057" tIns="40039" rIns="80057" bIns="40039"/>
            <a:lstStyle/>
            <a:p>
              <a:pPr algn="ctr" defTabSz="857036" fontAlgn="base">
                <a:spcBef>
                  <a:spcPct val="20000"/>
                </a:spcBef>
                <a:spcAft>
                  <a:spcPct val="0"/>
                </a:spcAft>
                <a:defRPr/>
              </a:pPr>
              <a:endParaRPr lang="en-US" sz="1900" b="1" kern="0">
                <a:solidFill>
                  <a:srgbClr val="FFFFFF"/>
                </a:solidFill>
                <a:latin typeface="Bodoni MT" pitchFamily="18" charset="0"/>
              </a:endParaRPr>
            </a:p>
          </p:txBody>
        </p:sp>
        <p:sp>
          <p:nvSpPr>
            <p:cNvPr id="31" name="Rectangle 32"/>
            <p:cNvSpPr>
              <a:spLocks noChangeArrowheads="1"/>
            </p:cNvSpPr>
            <p:nvPr/>
          </p:nvSpPr>
          <p:spPr bwMode="auto">
            <a:xfrm>
              <a:off x="181570" y="4064497"/>
              <a:ext cx="1279922" cy="660797"/>
            </a:xfrm>
            <a:prstGeom prst="rect">
              <a:avLst/>
            </a:prstGeom>
            <a:solidFill>
              <a:srgbClr val="FFFFFF"/>
            </a:solidFill>
            <a:ln w="15875">
              <a:solidFill>
                <a:srgbClr val="000000"/>
              </a:solidFill>
              <a:miter lim="800000"/>
              <a:headEnd/>
              <a:tailEnd/>
            </a:ln>
            <a:effectLst>
              <a:outerShdw dist="53882" dir="2700000" algn="ctr" rotWithShape="0">
                <a:srgbClr val="919191"/>
              </a:outerShdw>
            </a:effectLst>
          </p:spPr>
          <p:txBody>
            <a:bodyPr wrap="none" lIns="79233" tIns="38919" rIns="79233" bIns="38919" anchor="ctr"/>
            <a:lstStyle/>
            <a:p>
              <a:pPr algn="ctr" defTabSz="907170" eaLnBrk="0" fontAlgn="base" hangingPunct="0">
                <a:spcBef>
                  <a:spcPct val="0"/>
                </a:spcBef>
                <a:spcAft>
                  <a:spcPct val="0"/>
                </a:spcAft>
                <a:defRPr/>
              </a:pPr>
              <a:r>
                <a:rPr lang="en-US" sz="900" b="1" kern="0">
                  <a:solidFill>
                    <a:srgbClr val="000000"/>
                  </a:solidFill>
                </a:rPr>
                <a:t>National Institute</a:t>
              </a:r>
            </a:p>
            <a:p>
              <a:pPr algn="ctr" defTabSz="907170" eaLnBrk="0" fontAlgn="base" hangingPunct="0">
                <a:spcBef>
                  <a:spcPct val="0"/>
                </a:spcBef>
                <a:spcAft>
                  <a:spcPct val="0"/>
                </a:spcAft>
                <a:defRPr/>
              </a:pPr>
              <a:r>
                <a:rPr lang="en-US" sz="900" b="1" kern="0">
                  <a:solidFill>
                    <a:srgbClr val="000000"/>
                  </a:solidFill>
                </a:rPr>
                <a:t>of General</a:t>
              </a:r>
            </a:p>
            <a:p>
              <a:pPr algn="ctr" defTabSz="907170" eaLnBrk="0" fontAlgn="base" hangingPunct="0">
                <a:spcBef>
                  <a:spcPct val="0"/>
                </a:spcBef>
                <a:spcAft>
                  <a:spcPct val="0"/>
                </a:spcAft>
                <a:defRPr/>
              </a:pPr>
              <a:r>
                <a:rPr lang="en-US" sz="900" b="1" kern="0">
                  <a:solidFill>
                    <a:srgbClr val="000000"/>
                  </a:solidFill>
                </a:rPr>
                <a:t>Medical Sciences</a:t>
              </a:r>
            </a:p>
          </p:txBody>
        </p:sp>
        <p:sp>
          <p:nvSpPr>
            <p:cNvPr id="32" name="Freeform 33"/>
            <p:cNvSpPr>
              <a:spLocks/>
            </p:cNvSpPr>
            <p:nvPr/>
          </p:nvSpPr>
          <p:spPr bwMode="auto">
            <a:xfrm>
              <a:off x="6722070" y="3873581"/>
              <a:ext cx="1568450" cy="230229"/>
            </a:xfrm>
            <a:custGeom>
              <a:avLst/>
              <a:gdLst>
                <a:gd name="T0" fmla="*/ 2147483647 w 988"/>
                <a:gd name="T1" fmla="*/ 2147483647 h 145"/>
                <a:gd name="T2" fmla="*/ 2147483647 w 988"/>
                <a:gd name="T3" fmla="*/ 0 h 145"/>
                <a:gd name="T4" fmla="*/ 0 w 988"/>
                <a:gd name="T5" fmla="*/ 0 h 145"/>
                <a:gd name="T6" fmla="*/ 0 60000 65536"/>
                <a:gd name="T7" fmla="*/ 0 60000 65536"/>
                <a:gd name="T8" fmla="*/ 0 60000 65536"/>
                <a:gd name="T9" fmla="*/ 0 w 988"/>
                <a:gd name="T10" fmla="*/ 0 h 145"/>
                <a:gd name="T11" fmla="*/ 988 w 988"/>
                <a:gd name="T12" fmla="*/ 145 h 145"/>
              </a:gdLst>
              <a:ahLst/>
              <a:cxnLst>
                <a:cxn ang="T6">
                  <a:pos x="T0" y="T1"/>
                </a:cxn>
                <a:cxn ang="T7">
                  <a:pos x="T2" y="T3"/>
                </a:cxn>
                <a:cxn ang="T8">
                  <a:pos x="T4" y="T5"/>
                </a:cxn>
              </a:cxnLst>
              <a:rect l="T9" t="T10" r="T11" b="T12"/>
              <a:pathLst>
                <a:path w="988" h="145">
                  <a:moveTo>
                    <a:pt x="987" y="144"/>
                  </a:moveTo>
                  <a:lnTo>
                    <a:pt x="987" y="0"/>
                  </a:lnTo>
                  <a:lnTo>
                    <a:pt x="0" y="0"/>
                  </a:lnTo>
                </a:path>
              </a:pathLst>
            </a:custGeom>
            <a:solidFill>
              <a:srgbClr val="FFFFFF"/>
            </a:solidFill>
            <a:ln w="25400" cap="rnd">
              <a:solidFill>
                <a:srgbClr val="000000"/>
              </a:solidFill>
              <a:round/>
              <a:headEnd/>
              <a:tailEnd/>
            </a:ln>
          </p:spPr>
          <p:txBody>
            <a:bodyPr lIns="80057" tIns="40039" rIns="80057" bIns="40039"/>
            <a:lstStyle/>
            <a:p>
              <a:pPr algn="ctr" defTabSz="857036" fontAlgn="base">
                <a:spcBef>
                  <a:spcPct val="20000"/>
                </a:spcBef>
                <a:spcAft>
                  <a:spcPct val="0"/>
                </a:spcAft>
                <a:defRPr/>
              </a:pPr>
              <a:endParaRPr lang="en-US" sz="1900" b="1" kern="0">
                <a:solidFill>
                  <a:srgbClr val="FFFFFF"/>
                </a:solidFill>
                <a:latin typeface="Bodoni MT" pitchFamily="18" charset="0"/>
              </a:endParaRPr>
            </a:p>
          </p:txBody>
        </p:sp>
        <p:sp>
          <p:nvSpPr>
            <p:cNvPr id="33" name="Rectangle 34"/>
            <p:cNvSpPr>
              <a:spLocks noChangeArrowheads="1"/>
            </p:cNvSpPr>
            <p:nvPr/>
          </p:nvSpPr>
          <p:spPr bwMode="auto">
            <a:xfrm>
              <a:off x="7658708" y="4064497"/>
              <a:ext cx="1260575" cy="660797"/>
            </a:xfrm>
            <a:prstGeom prst="rect">
              <a:avLst/>
            </a:prstGeom>
            <a:solidFill>
              <a:srgbClr val="FFFFFF"/>
            </a:solidFill>
            <a:ln w="15875">
              <a:solidFill>
                <a:srgbClr val="000000"/>
              </a:solidFill>
              <a:miter lim="800000"/>
              <a:headEnd/>
              <a:tailEnd/>
            </a:ln>
            <a:effectLst>
              <a:outerShdw dist="53882" dir="2700000" algn="ctr" rotWithShape="0">
                <a:srgbClr val="919191"/>
              </a:outerShdw>
            </a:effectLst>
          </p:spPr>
          <p:txBody>
            <a:bodyPr wrap="none" lIns="79233" tIns="38919" rIns="79233" bIns="38919" anchor="ctr"/>
            <a:lstStyle/>
            <a:p>
              <a:pPr algn="ctr" defTabSz="907170" eaLnBrk="0" fontAlgn="base" hangingPunct="0">
                <a:spcBef>
                  <a:spcPct val="0"/>
                </a:spcBef>
                <a:spcAft>
                  <a:spcPct val="0"/>
                </a:spcAft>
                <a:defRPr/>
              </a:pPr>
              <a:r>
                <a:rPr lang="en-US" sz="900" b="1" kern="0">
                  <a:solidFill>
                    <a:srgbClr val="000000"/>
                  </a:solidFill>
                </a:rPr>
                <a:t>National Institute</a:t>
              </a:r>
            </a:p>
            <a:p>
              <a:pPr algn="ctr" defTabSz="907170" eaLnBrk="0" fontAlgn="base" hangingPunct="0">
                <a:spcBef>
                  <a:spcPct val="0"/>
                </a:spcBef>
                <a:spcAft>
                  <a:spcPct val="0"/>
                </a:spcAft>
                <a:defRPr/>
              </a:pPr>
              <a:r>
                <a:rPr lang="en-US" sz="900" b="1" kern="0">
                  <a:solidFill>
                    <a:srgbClr val="000000"/>
                  </a:solidFill>
                </a:rPr>
                <a:t>of Nursing Research</a:t>
              </a:r>
            </a:p>
          </p:txBody>
        </p:sp>
        <p:sp>
          <p:nvSpPr>
            <p:cNvPr id="34" name="Freeform 35"/>
            <p:cNvSpPr>
              <a:spLocks/>
            </p:cNvSpPr>
            <p:nvPr/>
          </p:nvSpPr>
          <p:spPr bwMode="auto">
            <a:xfrm>
              <a:off x="5350470" y="4889771"/>
              <a:ext cx="1568450" cy="230229"/>
            </a:xfrm>
            <a:custGeom>
              <a:avLst/>
              <a:gdLst>
                <a:gd name="T0" fmla="*/ 2147483647 w 988"/>
                <a:gd name="T1" fmla="*/ 2147483647 h 145"/>
                <a:gd name="T2" fmla="*/ 2147483647 w 988"/>
                <a:gd name="T3" fmla="*/ 0 h 145"/>
                <a:gd name="T4" fmla="*/ 0 w 988"/>
                <a:gd name="T5" fmla="*/ 0 h 145"/>
                <a:gd name="T6" fmla="*/ 0 60000 65536"/>
                <a:gd name="T7" fmla="*/ 0 60000 65536"/>
                <a:gd name="T8" fmla="*/ 0 60000 65536"/>
                <a:gd name="T9" fmla="*/ 0 w 988"/>
                <a:gd name="T10" fmla="*/ 0 h 145"/>
                <a:gd name="T11" fmla="*/ 988 w 988"/>
                <a:gd name="T12" fmla="*/ 145 h 145"/>
              </a:gdLst>
              <a:ahLst/>
              <a:cxnLst>
                <a:cxn ang="T6">
                  <a:pos x="T0" y="T1"/>
                </a:cxn>
                <a:cxn ang="T7">
                  <a:pos x="T2" y="T3"/>
                </a:cxn>
                <a:cxn ang="T8">
                  <a:pos x="T4" y="T5"/>
                </a:cxn>
              </a:cxnLst>
              <a:rect l="T9" t="T10" r="T11" b="T12"/>
              <a:pathLst>
                <a:path w="988" h="145">
                  <a:moveTo>
                    <a:pt x="987" y="144"/>
                  </a:moveTo>
                  <a:lnTo>
                    <a:pt x="987" y="0"/>
                  </a:lnTo>
                  <a:lnTo>
                    <a:pt x="0" y="0"/>
                  </a:lnTo>
                </a:path>
              </a:pathLst>
            </a:custGeom>
            <a:solidFill>
              <a:srgbClr val="FFFFFF"/>
            </a:solidFill>
            <a:ln w="25400" cap="rnd">
              <a:solidFill>
                <a:srgbClr val="000000"/>
              </a:solidFill>
              <a:round/>
              <a:headEnd/>
              <a:tailEnd/>
            </a:ln>
          </p:spPr>
          <p:txBody>
            <a:bodyPr lIns="80057" tIns="40039" rIns="80057" bIns="40039"/>
            <a:lstStyle/>
            <a:p>
              <a:pPr algn="ctr" defTabSz="857036" fontAlgn="base">
                <a:spcBef>
                  <a:spcPct val="20000"/>
                </a:spcBef>
                <a:spcAft>
                  <a:spcPct val="0"/>
                </a:spcAft>
                <a:defRPr/>
              </a:pPr>
              <a:endParaRPr lang="en-US" sz="1900" b="1" kern="0">
                <a:solidFill>
                  <a:srgbClr val="FFFFFF"/>
                </a:solidFill>
                <a:latin typeface="Bodoni MT" pitchFamily="18" charset="0"/>
              </a:endParaRPr>
            </a:p>
          </p:txBody>
        </p:sp>
        <p:sp>
          <p:nvSpPr>
            <p:cNvPr id="35" name="Rectangle 36"/>
            <p:cNvSpPr>
              <a:spLocks noChangeArrowheads="1"/>
            </p:cNvSpPr>
            <p:nvPr/>
          </p:nvSpPr>
          <p:spPr bwMode="auto">
            <a:xfrm>
              <a:off x="6180840" y="5067598"/>
              <a:ext cx="1259086" cy="660797"/>
            </a:xfrm>
            <a:prstGeom prst="rect">
              <a:avLst/>
            </a:prstGeom>
            <a:solidFill>
              <a:srgbClr val="FFFFFF"/>
            </a:solidFill>
            <a:ln w="15875">
              <a:solidFill>
                <a:srgbClr val="000000"/>
              </a:solidFill>
              <a:miter lim="800000"/>
              <a:headEnd/>
              <a:tailEnd/>
            </a:ln>
            <a:effectLst>
              <a:outerShdw dist="53882" dir="2700000" algn="ctr" rotWithShape="0">
                <a:srgbClr val="919191"/>
              </a:outerShdw>
            </a:effectLst>
          </p:spPr>
          <p:txBody>
            <a:bodyPr wrap="none" lIns="79233" tIns="38919" rIns="79233" bIns="38919" anchor="ctr"/>
            <a:lstStyle/>
            <a:p>
              <a:pPr algn="ctr" defTabSz="907170" eaLnBrk="0" fontAlgn="base" hangingPunct="0">
                <a:spcBef>
                  <a:spcPct val="0"/>
                </a:spcBef>
                <a:spcAft>
                  <a:spcPct val="0"/>
                </a:spcAft>
                <a:defRPr/>
              </a:pPr>
              <a:r>
                <a:rPr lang="en-US" sz="900" b="1" kern="0">
                  <a:solidFill>
                    <a:srgbClr val="000000"/>
                  </a:solidFill>
                </a:rPr>
                <a:t>National Library</a:t>
              </a:r>
            </a:p>
            <a:p>
              <a:pPr algn="ctr" defTabSz="907170" eaLnBrk="0" fontAlgn="base" hangingPunct="0">
                <a:spcBef>
                  <a:spcPct val="0"/>
                </a:spcBef>
                <a:spcAft>
                  <a:spcPct val="0"/>
                </a:spcAft>
                <a:defRPr/>
              </a:pPr>
              <a:r>
                <a:rPr lang="en-US" sz="900" b="1" kern="0">
                  <a:solidFill>
                    <a:srgbClr val="000000"/>
                  </a:solidFill>
                </a:rPr>
                <a:t>of Medicine</a:t>
              </a:r>
            </a:p>
          </p:txBody>
        </p:sp>
        <p:sp>
          <p:nvSpPr>
            <p:cNvPr id="36" name="Rectangle 37"/>
            <p:cNvSpPr>
              <a:spLocks noChangeArrowheads="1"/>
            </p:cNvSpPr>
            <p:nvPr/>
          </p:nvSpPr>
          <p:spPr bwMode="auto">
            <a:xfrm>
              <a:off x="5692689" y="6045398"/>
              <a:ext cx="1299269" cy="660797"/>
            </a:xfrm>
            <a:prstGeom prst="rect">
              <a:avLst/>
            </a:prstGeom>
            <a:solidFill>
              <a:srgbClr val="66A900"/>
            </a:solidFill>
            <a:ln w="15875">
              <a:solidFill>
                <a:srgbClr val="000000"/>
              </a:solidFill>
              <a:miter lim="800000"/>
              <a:headEnd/>
              <a:tailEnd/>
            </a:ln>
            <a:effectLst>
              <a:outerShdw dist="53882" dir="2700000" algn="ctr" rotWithShape="0">
                <a:srgbClr val="919191"/>
              </a:outerShdw>
            </a:effectLst>
          </p:spPr>
          <p:txBody>
            <a:bodyPr wrap="none" lIns="79233" tIns="38919" rIns="79233" bIns="38919" anchor="ctr"/>
            <a:lstStyle/>
            <a:p>
              <a:pPr algn="ctr" defTabSz="907170" eaLnBrk="0" fontAlgn="base" hangingPunct="0">
                <a:spcBef>
                  <a:spcPct val="0"/>
                </a:spcBef>
                <a:spcAft>
                  <a:spcPct val="0"/>
                </a:spcAft>
                <a:defRPr/>
              </a:pPr>
              <a:r>
                <a:rPr lang="en-US" sz="900" b="1" kern="0">
                  <a:solidFill>
                    <a:srgbClr val="000000"/>
                  </a:solidFill>
                </a:rPr>
                <a:t>Center for </a:t>
              </a:r>
            </a:p>
            <a:p>
              <a:pPr algn="ctr" defTabSz="907170" eaLnBrk="0" fontAlgn="base" hangingPunct="0">
                <a:spcBef>
                  <a:spcPct val="0"/>
                </a:spcBef>
                <a:spcAft>
                  <a:spcPct val="0"/>
                </a:spcAft>
                <a:defRPr/>
              </a:pPr>
              <a:r>
                <a:rPr lang="en-US" sz="900" b="1" kern="0">
                  <a:solidFill>
                    <a:srgbClr val="000000"/>
                  </a:solidFill>
                </a:rPr>
                <a:t>Scientific Review</a:t>
              </a:r>
            </a:p>
          </p:txBody>
        </p:sp>
        <p:sp>
          <p:nvSpPr>
            <p:cNvPr id="37" name="Freeform 38"/>
            <p:cNvSpPr>
              <a:spLocks/>
            </p:cNvSpPr>
            <p:nvPr/>
          </p:nvSpPr>
          <p:spPr bwMode="auto">
            <a:xfrm>
              <a:off x="2267558" y="4889771"/>
              <a:ext cx="1636713" cy="230229"/>
            </a:xfrm>
            <a:custGeom>
              <a:avLst/>
              <a:gdLst>
                <a:gd name="T0" fmla="*/ 0 w 1030"/>
                <a:gd name="T1" fmla="*/ 2147483647 h 145"/>
                <a:gd name="T2" fmla="*/ 0 w 1030"/>
                <a:gd name="T3" fmla="*/ 0 h 145"/>
                <a:gd name="T4" fmla="*/ 2147483647 w 1030"/>
                <a:gd name="T5" fmla="*/ 0 h 145"/>
                <a:gd name="T6" fmla="*/ 0 60000 65536"/>
                <a:gd name="T7" fmla="*/ 0 60000 65536"/>
                <a:gd name="T8" fmla="*/ 0 60000 65536"/>
                <a:gd name="T9" fmla="*/ 0 w 1030"/>
                <a:gd name="T10" fmla="*/ 0 h 145"/>
                <a:gd name="T11" fmla="*/ 1030 w 1030"/>
                <a:gd name="T12" fmla="*/ 145 h 145"/>
              </a:gdLst>
              <a:ahLst/>
              <a:cxnLst>
                <a:cxn ang="T6">
                  <a:pos x="T0" y="T1"/>
                </a:cxn>
                <a:cxn ang="T7">
                  <a:pos x="T2" y="T3"/>
                </a:cxn>
                <a:cxn ang="T8">
                  <a:pos x="T4" y="T5"/>
                </a:cxn>
              </a:cxnLst>
              <a:rect l="T9" t="T10" r="T11" b="T12"/>
              <a:pathLst>
                <a:path w="1030" h="145">
                  <a:moveTo>
                    <a:pt x="0" y="144"/>
                  </a:moveTo>
                  <a:lnTo>
                    <a:pt x="0" y="0"/>
                  </a:lnTo>
                  <a:lnTo>
                    <a:pt x="1029" y="0"/>
                  </a:lnTo>
                </a:path>
              </a:pathLst>
            </a:custGeom>
            <a:solidFill>
              <a:srgbClr val="FFFFFF"/>
            </a:solidFill>
            <a:ln w="25400" cap="rnd">
              <a:solidFill>
                <a:srgbClr val="000000"/>
              </a:solidFill>
              <a:round/>
              <a:headEnd/>
              <a:tailEnd/>
            </a:ln>
          </p:spPr>
          <p:txBody>
            <a:bodyPr lIns="80057" tIns="40039" rIns="80057" bIns="40039"/>
            <a:lstStyle/>
            <a:p>
              <a:pPr algn="ctr" defTabSz="857036" fontAlgn="base">
                <a:spcBef>
                  <a:spcPct val="20000"/>
                </a:spcBef>
                <a:spcAft>
                  <a:spcPct val="0"/>
                </a:spcAft>
                <a:defRPr/>
              </a:pPr>
              <a:endParaRPr lang="en-US" sz="1900" b="1" kern="0">
                <a:solidFill>
                  <a:srgbClr val="FFFFFF"/>
                </a:solidFill>
                <a:latin typeface="Bodoni MT" pitchFamily="18" charset="0"/>
              </a:endParaRPr>
            </a:p>
          </p:txBody>
        </p:sp>
        <p:sp>
          <p:nvSpPr>
            <p:cNvPr id="38" name="Rectangle 39"/>
            <p:cNvSpPr>
              <a:spLocks noChangeArrowheads="1"/>
            </p:cNvSpPr>
            <p:nvPr/>
          </p:nvSpPr>
          <p:spPr bwMode="auto">
            <a:xfrm>
              <a:off x="1641583" y="5067598"/>
              <a:ext cx="1281410" cy="660797"/>
            </a:xfrm>
            <a:prstGeom prst="rect">
              <a:avLst/>
            </a:prstGeom>
            <a:solidFill>
              <a:srgbClr val="FFFFFF"/>
            </a:solidFill>
            <a:ln w="15875">
              <a:solidFill>
                <a:srgbClr val="000000"/>
              </a:solidFill>
              <a:miter lim="800000"/>
              <a:headEnd/>
              <a:tailEnd/>
            </a:ln>
            <a:effectLst>
              <a:outerShdw dist="53882" dir="2700000" algn="ctr" rotWithShape="0">
                <a:srgbClr val="919191"/>
              </a:outerShdw>
            </a:effectLst>
          </p:spPr>
          <p:txBody>
            <a:bodyPr wrap="none" lIns="79233" tIns="38919" rIns="79233" bIns="38919" anchor="ctr"/>
            <a:lstStyle/>
            <a:p>
              <a:pPr algn="ctr" defTabSz="907170" eaLnBrk="0" fontAlgn="base" hangingPunct="0">
                <a:spcBef>
                  <a:spcPct val="0"/>
                </a:spcBef>
                <a:spcAft>
                  <a:spcPct val="0"/>
                </a:spcAft>
                <a:defRPr/>
              </a:pPr>
              <a:endParaRPr lang="en-US" sz="900" dirty="0"/>
            </a:p>
            <a:p>
              <a:pPr algn="ctr" defTabSz="907170" eaLnBrk="0" fontAlgn="base" hangingPunct="0">
                <a:spcBef>
                  <a:spcPct val="0"/>
                </a:spcBef>
                <a:spcAft>
                  <a:spcPct val="0"/>
                </a:spcAft>
                <a:defRPr/>
              </a:pPr>
              <a:r>
                <a:rPr lang="en-US" sz="900" b="1" dirty="0"/>
                <a:t>National Center for </a:t>
              </a:r>
            </a:p>
            <a:p>
              <a:pPr algn="ctr" defTabSz="907170" eaLnBrk="0" fontAlgn="base" hangingPunct="0">
                <a:spcBef>
                  <a:spcPct val="0"/>
                </a:spcBef>
                <a:spcAft>
                  <a:spcPct val="0"/>
                </a:spcAft>
                <a:defRPr/>
              </a:pPr>
              <a:r>
                <a:rPr lang="en-US" sz="900" b="1" dirty="0"/>
                <a:t>Complementary and </a:t>
              </a:r>
            </a:p>
            <a:p>
              <a:pPr algn="ctr" defTabSz="907170" eaLnBrk="0" fontAlgn="base" hangingPunct="0">
                <a:spcBef>
                  <a:spcPct val="0"/>
                </a:spcBef>
                <a:spcAft>
                  <a:spcPct val="0"/>
                </a:spcAft>
                <a:defRPr/>
              </a:pPr>
              <a:r>
                <a:rPr lang="en-US" sz="900" b="1" dirty="0"/>
                <a:t>Integrative Health </a:t>
              </a:r>
            </a:p>
            <a:p>
              <a:pPr algn="ctr" defTabSz="907170" eaLnBrk="0" fontAlgn="base" hangingPunct="0">
                <a:spcBef>
                  <a:spcPct val="0"/>
                </a:spcBef>
                <a:spcAft>
                  <a:spcPct val="0"/>
                </a:spcAft>
                <a:defRPr/>
              </a:pPr>
              <a:endParaRPr lang="en-US" sz="900" b="1" kern="0" dirty="0">
                <a:solidFill>
                  <a:srgbClr val="000000"/>
                </a:solidFill>
              </a:endParaRPr>
            </a:p>
          </p:txBody>
        </p:sp>
        <p:sp>
          <p:nvSpPr>
            <p:cNvPr id="39" name="Freeform 40"/>
            <p:cNvSpPr>
              <a:spLocks/>
            </p:cNvSpPr>
            <p:nvPr/>
          </p:nvSpPr>
          <p:spPr bwMode="auto">
            <a:xfrm>
              <a:off x="3783613" y="1841215"/>
              <a:ext cx="806450" cy="230229"/>
            </a:xfrm>
            <a:custGeom>
              <a:avLst/>
              <a:gdLst>
                <a:gd name="T0" fmla="*/ 0 w 509"/>
                <a:gd name="T1" fmla="*/ 2147483647 h 145"/>
                <a:gd name="T2" fmla="*/ 0 w 509"/>
                <a:gd name="T3" fmla="*/ 0 h 145"/>
                <a:gd name="T4" fmla="*/ 2147483647 w 509"/>
                <a:gd name="T5" fmla="*/ 0 h 145"/>
                <a:gd name="T6" fmla="*/ 0 60000 65536"/>
                <a:gd name="T7" fmla="*/ 0 60000 65536"/>
                <a:gd name="T8" fmla="*/ 0 60000 65536"/>
                <a:gd name="T9" fmla="*/ 0 w 509"/>
                <a:gd name="T10" fmla="*/ 0 h 145"/>
                <a:gd name="T11" fmla="*/ 509 w 509"/>
                <a:gd name="T12" fmla="*/ 145 h 145"/>
              </a:gdLst>
              <a:ahLst/>
              <a:cxnLst>
                <a:cxn ang="T6">
                  <a:pos x="T0" y="T1"/>
                </a:cxn>
                <a:cxn ang="T7">
                  <a:pos x="T2" y="T3"/>
                </a:cxn>
                <a:cxn ang="T8">
                  <a:pos x="T4" y="T5"/>
                </a:cxn>
              </a:cxnLst>
              <a:rect l="T9" t="T10" r="T11" b="T12"/>
              <a:pathLst>
                <a:path w="509" h="145">
                  <a:moveTo>
                    <a:pt x="0" y="144"/>
                  </a:moveTo>
                  <a:lnTo>
                    <a:pt x="0" y="0"/>
                  </a:lnTo>
                  <a:lnTo>
                    <a:pt x="508" y="0"/>
                  </a:lnTo>
                </a:path>
              </a:pathLst>
            </a:custGeom>
            <a:solidFill>
              <a:srgbClr val="FFFFFF"/>
            </a:solidFill>
            <a:ln w="25400" cap="rnd">
              <a:solidFill>
                <a:srgbClr val="000000"/>
              </a:solidFill>
              <a:round/>
              <a:headEnd/>
              <a:tailEnd/>
            </a:ln>
          </p:spPr>
          <p:txBody>
            <a:bodyPr lIns="80057" tIns="40039" rIns="80057" bIns="40039"/>
            <a:lstStyle/>
            <a:p>
              <a:pPr algn="ctr" defTabSz="857036" fontAlgn="base">
                <a:spcBef>
                  <a:spcPct val="20000"/>
                </a:spcBef>
                <a:spcAft>
                  <a:spcPct val="0"/>
                </a:spcAft>
                <a:defRPr/>
              </a:pPr>
              <a:endParaRPr lang="en-US" sz="1900" b="1" kern="0">
                <a:solidFill>
                  <a:srgbClr val="FFFFFF"/>
                </a:solidFill>
                <a:latin typeface="Bodoni MT" pitchFamily="18" charset="0"/>
              </a:endParaRPr>
            </a:p>
          </p:txBody>
        </p:sp>
        <p:sp>
          <p:nvSpPr>
            <p:cNvPr id="40" name="Rectangle 41"/>
            <p:cNvSpPr>
              <a:spLocks noChangeArrowheads="1"/>
            </p:cNvSpPr>
            <p:nvPr/>
          </p:nvSpPr>
          <p:spPr bwMode="auto">
            <a:xfrm>
              <a:off x="3114973" y="2031504"/>
              <a:ext cx="1333500" cy="660797"/>
            </a:xfrm>
            <a:prstGeom prst="rect">
              <a:avLst/>
            </a:prstGeom>
            <a:solidFill>
              <a:srgbClr val="FFFFFF"/>
            </a:solidFill>
            <a:ln w="15875">
              <a:solidFill>
                <a:srgbClr val="000000"/>
              </a:solidFill>
              <a:miter lim="800000"/>
              <a:headEnd/>
              <a:tailEnd/>
            </a:ln>
            <a:effectLst>
              <a:outerShdw dist="53882" dir="2700000" algn="ctr" rotWithShape="0">
                <a:srgbClr val="919191"/>
              </a:outerShdw>
            </a:effectLst>
          </p:spPr>
          <p:txBody>
            <a:bodyPr wrap="none" lIns="79233" tIns="38919" rIns="79233" bIns="38919" anchor="ctr"/>
            <a:lstStyle/>
            <a:p>
              <a:pPr algn="ctr" defTabSz="907170" eaLnBrk="0" fontAlgn="base" hangingPunct="0">
                <a:spcBef>
                  <a:spcPct val="0"/>
                </a:spcBef>
                <a:spcAft>
                  <a:spcPct val="0"/>
                </a:spcAft>
                <a:defRPr/>
              </a:pPr>
              <a:r>
                <a:rPr lang="en-US" sz="900" b="1" kern="0" dirty="0">
                  <a:solidFill>
                    <a:srgbClr val="000000"/>
                  </a:solidFill>
                </a:rPr>
                <a:t>National Institute</a:t>
              </a:r>
            </a:p>
            <a:p>
              <a:pPr algn="ctr" defTabSz="907170" eaLnBrk="0" fontAlgn="base" hangingPunct="0">
                <a:spcBef>
                  <a:spcPct val="0"/>
                </a:spcBef>
                <a:spcAft>
                  <a:spcPct val="0"/>
                </a:spcAft>
                <a:defRPr/>
              </a:pPr>
              <a:r>
                <a:rPr lang="en-US" sz="900" b="1" kern="0" dirty="0">
                  <a:solidFill>
                    <a:srgbClr val="000000"/>
                  </a:solidFill>
                </a:rPr>
                <a:t>of Allergy and</a:t>
              </a:r>
            </a:p>
            <a:p>
              <a:pPr algn="ctr" defTabSz="907170" eaLnBrk="0" fontAlgn="base" hangingPunct="0">
                <a:spcBef>
                  <a:spcPct val="0"/>
                </a:spcBef>
                <a:spcAft>
                  <a:spcPct val="0"/>
                </a:spcAft>
                <a:defRPr/>
              </a:pPr>
              <a:r>
                <a:rPr lang="en-US" sz="900" b="1" kern="0" dirty="0">
                  <a:solidFill>
                    <a:srgbClr val="000000"/>
                  </a:solidFill>
                </a:rPr>
                <a:t>Infectious Diseases</a:t>
              </a:r>
            </a:p>
          </p:txBody>
        </p:sp>
        <p:sp>
          <p:nvSpPr>
            <p:cNvPr id="41" name="Freeform 42"/>
            <p:cNvSpPr>
              <a:spLocks/>
            </p:cNvSpPr>
            <p:nvPr/>
          </p:nvSpPr>
          <p:spPr bwMode="auto">
            <a:xfrm>
              <a:off x="3802663" y="4889771"/>
              <a:ext cx="787400" cy="230229"/>
            </a:xfrm>
            <a:custGeom>
              <a:avLst/>
              <a:gdLst>
                <a:gd name="T0" fmla="*/ 0 w 496"/>
                <a:gd name="T1" fmla="*/ 2147483647 h 145"/>
                <a:gd name="T2" fmla="*/ 0 w 496"/>
                <a:gd name="T3" fmla="*/ 0 h 145"/>
                <a:gd name="T4" fmla="*/ 2147483647 w 496"/>
                <a:gd name="T5" fmla="*/ 0 h 145"/>
                <a:gd name="T6" fmla="*/ 0 60000 65536"/>
                <a:gd name="T7" fmla="*/ 0 60000 65536"/>
                <a:gd name="T8" fmla="*/ 0 60000 65536"/>
                <a:gd name="T9" fmla="*/ 0 w 496"/>
                <a:gd name="T10" fmla="*/ 0 h 145"/>
                <a:gd name="T11" fmla="*/ 496 w 496"/>
                <a:gd name="T12" fmla="*/ 145 h 145"/>
              </a:gdLst>
              <a:ahLst/>
              <a:cxnLst>
                <a:cxn ang="T6">
                  <a:pos x="T0" y="T1"/>
                </a:cxn>
                <a:cxn ang="T7">
                  <a:pos x="T2" y="T3"/>
                </a:cxn>
                <a:cxn ang="T8">
                  <a:pos x="T4" y="T5"/>
                </a:cxn>
              </a:cxnLst>
              <a:rect l="T9" t="T10" r="T11" b="T12"/>
              <a:pathLst>
                <a:path w="496" h="145">
                  <a:moveTo>
                    <a:pt x="0" y="144"/>
                  </a:moveTo>
                  <a:lnTo>
                    <a:pt x="0" y="0"/>
                  </a:lnTo>
                  <a:lnTo>
                    <a:pt x="495" y="0"/>
                  </a:lnTo>
                </a:path>
              </a:pathLst>
            </a:custGeom>
            <a:solidFill>
              <a:srgbClr val="FFFFFF"/>
            </a:solidFill>
            <a:ln w="25400" cap="rnd">
              <a:solidFill>
                <a:srgbClr val="000000"/>
              </a:solidFill>
              <a:round/>
              <a:headEnd/>
              <a:tailEnd/>
            </a:ln>
          </p:spPr>
          <p:txBody>
            <a:bodyPr lIns="80057" tIns="40039" rIns="80057" bIns="40039"/>
            <a:lstStyle/>
            <a:p>
              <a:pPr algn="ctr" defTabSz="857036" fontAlgn="base">
                <a:spcBef>
                  <a:spcPct val="20000"/>
                </a:spcBef>
                <a:spcAft>
                  <a:spcPct val="0"/>
                </a:spcAft>
                <a:defRPr/>
              </a:pPr>
              <a:endParaRPr lang="en-US" sz="1900" b="1" kern="0">
                <a:solidFill>
                  <a:srgbClr val="FFFFFF"/>
                </a:solidFill>
                <a:latin typeface="Bodoni MT" pitchFamily="18" charset="0"/>
              </a:endParaRPr>
            </a:p>
          </p:txBody>
        </p:sp>
        <p:sp>
          <p:nvSpPr>
            <p:cNvPr id="42" name="Rectangle 43"/>
            <p:cNvSpPr>
              <a:spLocks noChangeArrowheads="1"/>
            </p:cNvSpPr>
            <p:nvPr/>
          </p:nvSpPr>
          <p:spPr bwMode="auto">
            <a:xfrm>
              <a:off x="3153670" y="5081005"/>
              <a:ext cx="1297781" cy="659309"/>
            </a:xfrm>
            <a:prstGeom prst="rect">
              <a:avLst/>
            </a:prstGeom>
            <a:solidFill>
              <a:srgbClr val="FFFFFF"/>
            </a:solidFill>
            <a:ln w="15875">
              <a:solidFill>
                <a:srgbClr val="000000"/>
              </a:solidFill>
              <a:miter lim="800000"/>
              <a:headEnd/>
              <a:tailEnd/>
            </a:ln>
            <a:effectLst>
              <a:outerShdw dist="53882" dir="2700000" algn="ctr" rotWithShape="0">
                <a:srgbClr val="919191"/>
              </a:outerShdw>
            </a:effectLst>
          </p:spPr>
          <p:txBody>
            <a:bodyPr wrap="none" lIns="79233" tIns="38919" rIns="79233" bIns="38919" anchor="ctr"/>
            <a:lstStyle/>
            <a:p>
              <a:pPr algn="ctr" defTabSz="907170" eaLnBrk="0" fontAlgn="base" hangingPunct="0">
                <a:spcBef>
                  <a:spcPct val="0"/>
                </a:spcBef>
                <a:spcAft>
                  <a:spcPct val="0"/>
                </a:spcAft>
                <a:defRPr/>
              </a:pPr>
              <a:r>
                <a:rPr lang="en-US" sz="900" b="1" kern="0">
                  <a:solidFill>
                    <a:srgbClr val="000000"/>
                  </a:solidFill>
                </a:rPr>
                <a:t>John E. Fogarty</a:t>
              </a:r>
            </a:p>
            <a:p>
              <a:pPr algn="ctr" defTabSz="907170" eaLnBrk="0" fontAlgn="base" hangingPunct="0">
                <a:spcBef>
                  <a:spcPct val="0"/>
                </a:spcBef>
                <a:spcAft>
                  <a:spcPct val="0"/>
                </a:spcAft>
                <a:defRPr/>
              </a:pPr>
              <a:r>
                <a:rPr lang="en-US" sz="900" b="1" kern="0">
                  <a:solidFill>
                    <a:srgbClr val="000000"/>
                  </a:solidFill>
                </a:rPr>
                <a:t>International</a:t>
              </a:r>
            </a:p>
            <a:p>
              <a:pPr algn="ctr" defTabSz="907170" eaLnBrk="0" fontAlgn="base" hangingPunct="0">
                <a:spcBef>
                  <a:spcPct val="0"/>
                </a:spcBef>
                <a:spcAft>
                  <a:spcPct val="0"/>
                </a:spcAft>
                <a:defRPr/>
              </a:pPr>
              <a:r>
                <a:rPr lang="en-US" sz="900" b="1" kern="0">
                  <a:solidFill>
                    <a:srgbClr val="000000"/>
                  </a:solidFill>
                </a:rPr>
                <a:t>Center</a:t>
              </a:r>
            </a:p>
          </p:txBody>
        </p:sp>
        <p:sp>
          <p:nvSpPr>
            <p:cNvPr id="43" name="Freeform 44"/>
            <p:cNvSpPr>
              <a:spLocks/>
            </p:cNvSpPr>
            <p:nvPr/>
          </p:nvSpPr>
          <p:spPr bwMode="auto">
            <a:xfrm>
              <a:off x="4588470" y="4889771"/>
              <a:ext cx="787400" cy="230229"/>
            </a:xfrm>
            <a:custGeom>
              <a:avLst/>
              <a:gdLst>
                <a:gd name="T0" fmla="*/ 2147483647 w 496"/>
                <a:gd name="T1" fmla="*/ 2147483647 h 145"/>
                <a:gd name="T2" fmla="*/ 2147483647 w 496"/>
                <a:gd name="T3" fmla="*/ 0 h 145"/>
                <a:gd name="T4" fmla="*/ 0 w 496"/>
                <a:gd name="T5" fmla="*/ 0 h 145"/>
                <a:gd name="T6" fmla="*/ 0 60000 65536"/>
                <a:gd name="T7" fmla="*/ 0 60000 65536"/>
                <a:gd name="T8" fmla="*/ 0 60000 65536"/>
                <a:gd name="T9" fmla="*/ 0 w 496"/>
                <a:gd name="T10" fmla="*/ 0 h 145"/>
                <a:gd name="T11" fmla="*/ 496 w 496"/>
                <a:gd name="T12" fmla="*/ 145 h 145"/>
              </a:gdLst>
              <a:ahLst/>
              <a:cxnLst>
                <a:cxn ang="T6">
                  <a:pos x="T0" y="T1"/>
                </a:cxn>
                <a:cxn ang="T7">
                  <a:pos x="T2" y="T3"/>
                </a:cxn>
                <a:cxn ang="T8">
                  <a:pos x="T4" y="T5"/>
                </a:cxn>
              </a:cxnLst>
              <a:rect l="T9" t="T10" r="T11" b="T12"/>
              <a:pathLst>
                <a:path w="496" h="145">
                  <a:moveTo>
                    <a:pt x="495" y="144"/>
                  </a:moveTo>
                  <a:lnTo>
                    <a:pt x="495" y="0"/>
                  </a:lnTo>
                  <a:lnTo>
                    <a:pt x="0" y="0"/>
                  </a:lnTo>
                </a:path>
              </a:pathLst>
            </a:custGeom>
            <a:solidFill>
              <a:srgbClr val="FFFFFF"/>
            </a:solidFill>
            <a:ln w="25400" cap="rnd">
              <a:solidFill>
                <a:srgbClr val="000000"/>
              </a:solidFill>
              <a:round/>
              <a:headEnd/>
              <a:tailEnd/>
            </a:ln>
          </p:spPr>
          <p:txBody>
            <a:bodyPr lIns="80057" tIns="40039" rIns="80057" bIns="40039"/>
            <a:lstStyle/>
            <a:p>
              <a:pPr algn="ctr" defTabSz="857036" fontAlgn="base">
                <a:spcBef>
                  <a:spcPct val="20000"/>
                </a:spcBef>
                <a:spcAft>
                  <a:spcPct val="0"/>
                </a:spcAft>
                <a:defRPr/>
              </a:pPr>
              <a:endParaRPr lang="en-US" sz="1900" b="1" kern="0">
                <a:solidFill>
                  <a:srgbClr val="FFFFFF"/>
                </a:solidFill>
                <a:latin typeface="Bodoni MT" pitchFamily="18" charset="0"/>
              </a:endParaRPr>
            </a:p>
          </p:txBody>
        </p:sp>
        <p:sp>
          <p:nvSpPr>
            <p:cNvPr id="44" name="Rectangle 45"/>
            <p:cNvSpPr>
              <a:spLocks noChangeArrowheads="1"/>
            </p:cNvSpPr>
            <p:nvPr/>
          </p:nvSpPr>
          <p:spPr bwMode="auto">
            <a:xfrm>
              <a:off x="4673898" y="5081005"/>
              <a:ext cx="1393823" cy="659309"/>
            </a:xfrm>
            <a:prstGeom prst="rect">
              <a:avLst/>
            </a:prstGeom>
            <a:solidFill>
              <a:srgbClr val="FFFFFF"/>
            </a:solidFill>
            <a:ln w="15875">
              <a:solidFill>
                <a:srgbClr val="000000"/>
              </a:solidFill>
              <a:miter lim="800000"/>
              <a:headEnd/>
              <a:tailEnd/>
            </a:ln>
            <a:effectLst>
              <a:outerShdw dist="53882" dir="2700000" algn="ctr" rotWithShape="0">
                <a:srgbClr val="919191"/>
              </a:outerShdw>
            </a:effectLst>
          </p:spPr>
          <p:txBody>
            <a:bodyPr wrap="none" lIns="79233" tIns="38919" rIns="79233" bIns="38919" anchor="ctr"/>
            <a:lstStyle/>
            <a:p>
              <a:pPr algn="ctr" defTabSz="907170" eaLnBrk="0" fontAlgn="base" hangingPunct="0">
                <a:spcBef>
                  <a:spcPct val="0"/>
                </a:spcBef>
                <a:spcAft>
                  <a:spcPct val="0"/>
                </a:spcAft>
                <a:defRPr/>
              </a:pPr>
              <a:r>
                <a:rPr lang="en-US" sz="900" b="1" kern="0" dirty="0">
                  <a:solidFill>
                    <a:srgbClr val="000000"/>
                  </a:solidFill>
                </a:rPr>
                <a:t>National Center</a:t>
              </a:r>
            </a:p>
            <a:p>
              <a:pPr algn="ctr" defTabSz="907170" eaLnBrk="0" fontAlgn="base" hangingPunct="0">
                <a:spcBef>
                  <a:spcPct val="0"/>
                </a:spcBef>
                <a:spcAft>
                  <a:spcPct val="0"/>
                </a:spcAft>
                <a:defRPr/>
              </a:pPr>
              <a:r>
                <a:rPr lang="en-US" sz="900" b="1" kern="0" dirty="0">
                  <a:solidFill>
                    <a:srgbClr val="000000"/>
                  </a:solidFill>
                </a:rPr>
                <a:t>for Advancing </a:t>
              </a:r>
            </a:p>
            <a:p>
              <a:pPr algn="ctr" defTabSz="907170" eaLnBrk="0" fontAlgn="base" hangingPunct="0">
                <a:spcBef>
                  <a:spcPct val="0"/>
                </a:spcBef>
                <a:spcAft>
                  <a:spcPct val="0"/>
                </a:spcAft>
                <a:defRPr/>
              </a:pPr>
              <a:r>
                <a:rPr lang="en-US" sz="900" b="1" kern="0" dirty="0">
                  <a:solidFill>
                    <a:srgbClr val="000000"/>
                  </a:solidFill>
                </a:rPr>
                <a:t>Translational Sciences</a:t>
              </a:r>
            </a:p>
          </p:txBody>
        </p:sp>
        <p:sp>
          <p:nvSpPr>
            <p:cNvPr id="45" name="Rectangle 46"/>
            <p:cNvSpPr>
              <a:spLocks noChangeArrowheads="1"/>
            </p:cNvSpPr>
            <p:nvPr/>
          </p:nvSpPr>
          <p:spPr bwMode="auto">
            <a:xfrm>
              <a:off x="2327680" y="6045398"/>
              <a:ext cx="1297781" cy="660797"/>
            </a:xfrm>
            <a:prstGeom prst="rect">
              <a:avLst/>
            </a:prstGeom>
            <a:solidFill>
              <a:srgbClr val="FFFFFF"/>
            </a:solidFill>
            <a:ln w="15875">
              <a:solidFill>
                <a:srgbClr val="000000"/>
              </a:solidFill>
              <a:miter lim="800000"/>
              <a:headEnd/>
              <a:tailEnd/>
            </a:ln>
            <a:effectLst>
              <a:outerShdw dist="53882" dir="2700000" algn="ctr" rotWithShape="0">
                <a:srgbClr val="919191"/>
              </a:outerShdw>
            </a:effectLst>
          </p:spPr>
          <p:txBody>
            <a:bodyPr wrap="none" lIns="79233" tIns="38919" rIns="79233" bIns="38919" anchor="ctr"/>
            <a:lstStyle/>
            <a:p>
              <a:pPr algn="ctr" defTabSz="907170" eaLnBrk="0" fontAlgn="base" hangingPunct="0">
                <a:spcBef>
                  <a:spcPct val="0"/>
                </a:spcBef>
                <a:spcAft>
                  <a:spcPct val="0"/>
                </a:spcAft>
                <a:defRPr/>
              </a:pPr>
              <a:r>
                <a:rPr lang="en-US" sz="900" b="1" kern="0">
                  <a:solidFill>
                    <a:srgbClr val="000000"/>
                  </a:solidFill>
                </a:rPr>
                <a:t> </a:t>
              </a:r>
            </a:p>
            <a:p>
              <a:pPr algn="ctr" defTabSz="907170" eaLnBrk="0" fontAlgn="base" hangingPunct="0">
                <a:spcBef>
                  <a:spcPct val="0"/>
                </a:spcBef>
                <a:spcAft>
                  <a:spcPct val="0"/>
                </a:spcAft>
                <a:defRPr/>
              </a:pPr>
              <a:r>
                <a:rPr lang="en-US" sz="900" b="1" kern="0">
                  <a:solidFill>
                    <a:srgbClr val="000000"/>
                  </a:solidFill>
                </a:rPr>
                <a:t>Clinical Center</a:t>
              </a:r>
            </a:p>
            <a:p>
              <a:pPr algn="ctr" defTabSz="907170" eaLnBrk="0" fontAlgn="base" hangingPunct="0">
                <a:spcBef>
                  <a:spcPct val="0"/>
                </a:spcBef>
                <a:spcAft>
                  <a:spcPct val="0"/>
                </a:spcAft>
                <a:defRPr/>
              </a:pPr>
              <a:endParaRPr lang="en-US" sz="900" b="1" kern="0">
                <a:solidFill>
                  <a:srgbClr val="000000"/>
                </a:solidFill>
              </a:endParaRPr>
            </a:p>
          </p:txBody>
        </p:sp>
        <p:sp>
          <p:nvSpPr>
            <p:cNvPr id="46" name="Line 47"/>
            <p:cNvSpPr>
              <a:spLocks noChangeShapeType="1"/>
            </p:cNvSpPr>
            <p:nvPr/>
          </p:nvSpPr>
          <p:spPr bwMode="auto">
            <a:xfrm>
              <a:off x="2988270" y="5896423"/>
              <a:ext cx="335280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wrap="none" lIns="80062" tIns="40041" rIns="80062" bIns="40041" anchor="ctr"/>
            <a:lstStyle/>
            <a:p>
              <a:pPr algn="ctr" defTabSz="857036" fontAlgn="base">
                <a:spcBef>
                  <a:spcPct val="20000"/>
                </a:spcBef>
                <a:spcAft>
                  <a:spcPct val="0"/>
                </a:spcAft>
              </a:pPr>
              <a:endParaRPr lang="en-US" sz="1900" b="1">
                <a:solidFill>
                  <a:srgbClr val="FFFFFF"/>
                </a:solidFill>
                <a:latin typeface="Bodoni MT" pitchFamily="18" charset="0"/>
              </a:endParaRPr>
            </a:p>
          </p:txBody>
        </p:sp>
        <p:sp>
          <p:nvSpPr>
            <p:cNvPr id="47" name="Line 48"/>
            <p:cNvSpPr>
              <a:spLocks noChangeShapeType="1"/>
            </p:cNvSpPr>
            <p:nvPr/>
          </p:nvSpPr>
          <p:spPr bwMode="auto">
            <a:xfrm>
              <a:off x="4588470" y="5905950"/>
              <a:ext cx="0" cy="15242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lIns="80062" tIns="40041" rIns="80062" bIns="40041" anchor="ctr"/>
            <a:lstStyle/>
            <a:p>
              <a:pPr algn="ctr" defTabSz="857036" fontAlgn="base">
                <a:spcBef>
                  <a:spcPct val="20000"/>
                </a:spcBef>
                <a:spcAft>
                  <a:spcPct val="0"/>
                </a:spcAft>
              </a:pPr>
              <a:endParaRPr lang="en-US" sz="1900" b="1">
                <a:solidFill>
                  <a:srgbClr val="FFFFFF"/>
                </a:solidFill>
                <a:latin typeface="Bodoni MT" pitchFamily="18" charset="0"/>
              </a:endParaRPr>
            </a:p>
          </p:txBody>
        </p:sp>
        <p:sp>
          <p:nvSpPr>
            <p:cNvPr id="48" name="Line 49"/>
            <p:cNvSpPr>
              <a:spLocks noChangeShapeType="1"/>
            </p:cNvSpPr>
            <p:nvPr/>
          </p:nvSpPr>
          <p:spPr bwMode="auto">
            <a:xfrm>
              <a:off x="2988270" y="5893248"/>
              <a:ext cx="0" cy="15242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lIns="80062" tIns="40041" rIns="80062" bIns="40041" anchor="ctr"/>
            <a:lstStyle/>
            <a:p>
              <a:pPr algn="ctr" defTabSz="857036" fontAlgn="base">
                <a:spcBef>
                  <a:spcPct val="20000"/>
                </a:spcBef>
                <a:spcAft>
                  <a:spcPct val="0"/>
                </a:spcAft>
              </a:pPr>
              <a:endParaRPr lang="en-US" sz="1900" b="1">
                <a:solidFill>
                  <a:srgbClr val="FFFFFF"/>
                </a:solidFill>
                <a:latin typeface="Bodoni MT" pitchFamily="18" charset="0"/>
              </a:endParaRPr>
            </a:p>
          </p:txBody>
        </p:sp>
        <p:sp>
          <p:nvSpPr>
            <p:cNvPr id="49" name="Line 50"/>
            <p:cNvSpPr>
              <a:spLocks noChangeShapeType="1"/>
            </p:cNvSpPr>
            <p:nvPr/>
          </p:nvSpPr>
          <p:spPr bwMode="auto">
            <a:xfrm>
              <a:off x="6341070" y="5893248"/>
              <a:ext cx="0" cy="15242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lIns="80062" tIns="40041" rIns="80062" bIns="40041" anchor="ctr"/>
            <a:lstStyle/>
            <a:p>
              <a:pPr algn="ctr" defTabSz="857036" fontAlgn="base">
                <a:spcBef>
                  <a:spcPct val="20000"/>
                </a:spcBef>
                <a:spcAft>
                  <a:spcPct val="0"/>
                </a:spcAft>
              </a:pPr>
              <a:endParaRPr lang="en-US" sz="1900" b="1">
                <a:solidFill>
                  <a:srgbClr val="FFFFFF"/>
                </a:solidFill>
                <a:latin typeface="Bodoni MT" pitchFamily="18" charset="0"/>
              </a:endParaRPr>
            </a:p>
          </p:txBody>
        </p:sp>
        <p:sp>
          <p:nvSpPr>
            <p:cNvPr id="50" name="Rectangle 51"/>
            <p:cNvSpPr>
              <a:spLocks noChangeArrowheads="1"/>
            </p:cNvSpPr>
            <p:nvPr/>
          </p:nvSpPr>
          <p:spPr bwMode="auto">
            <a:xfrm>
              <a:off x="7602140" y="5067598"/>
              <a:ext cx="1315641" cy="660797"/>
            </a:xfrm>
            <a:prstGeom prst="rect">
              <a:avLst/>
            </a:prstGeom>
            <a:solidFill>
              <a:srgbClr val="FFFFFF"/>
            </a:solidFill>
            <a:ln w="15875">
              <a:solidFill>
                <a:srgbClr val="000000"/>
              </a:solidFill>
              <a:miter lim="800000"/>
              <a:headEnd/>
              <a:tailEnd/>
            </a:ln>
            <a:effectLst>
              <a:outerShdw dist="53882" dir="2700000" algn="ctr" rotWithShape="0">
                <a:srgbClr val="919191"/>
              </a:outerShdw>
            </a:effectLst>
          </p:spPr>
          <p:txBody>
            <a:bodyPr wrap="none" lIns="79233" tIns="38919" rIns="79233" bIns="38919" anchor="ctr"/>
            <a:lstStyle/>
            <a:p>
              <a:pPr algn="ctr" defTabSz="907170" eaLnBrk="0" fontAlgn="base" hangingPunct="0">
                <a:spcBef>
                  <a:spcPct val="0"/>
                </a:spcBef>
                <a:spcAft>
                  <a:spcPct val="0"/>
                </a:spcAft>
                <a:defRPr/>
              </a:pPr>
              <a:r>
                <a:rPr lang="en-US" sz="900" b="1" kern="0">
                  <a:solidFill>
                    <a:srgbClr val="000000"/>
                  </a:solidFill>
                </a:rPr>
                <a:t>National Institute on </a:t>
              </a:r>
            </a:p>
            <a:p>
              <a:pPr algn="ctr" defTabSz="907170" eaLnBrk="0" fontAlgn="base" hangingPunct="0">
                <a:spcBef>
                  <a:spcPct val="0"/>
                </a:spcBef>
                <a:spcAft>
                  <a:spcPct val="0"/>
                </a:spcAft>
                <a:defRPr/>
              </a:pPr>
              <a:r>
                <a:rPr lang="en-US" sz="900" b="1" kern="0">
                  <a:solidFill>
                    <a:srgbClr val="000000"/>
                  </a:solidFill>
                </a:rPr>
                <a:t>Minority Health and</a:t>
              </a:r>
            </a:p>
            <a:p>
              <a:pPr algn="ctr" defTabSz="907170" eaLnBrk="0" fontAlgn="base" hangingPunct="0">
                <a:spcBef>
                  <a:spcPct val="0"/>
                </a:spcBef>
                <a:spcAft>
                  <a:spcPct val="0"/>
                </a:spcAft>
                <a:defRPr/>
              </a:pPr>
              <a:r>
                <a:rPr lang="en-US" sz="900" b="1" kern="0">
                  <a:solidFill>
                    <a:srgbClr val="000000"/>
                  </a:solidFill>
                </a:rPr>
                <a:t>Health Disparities</a:t>
              </a:r>
            </a:p>
          </p:txBody>
        </p:sp>
        <p:sp>
          <p:nvSpPr>
            <p:cNvPr id="51" name="Freeform 52"/>
            <p:cNvSpPr>
              <a:spLocks/>
            </p:cNvSpPr>
            <p:nvPr/>
          </p:nvSpPr>
          <p:spPr bwMode="auto">
            <a:xfrm>
              <a:off x="829279" y="4889771"/>
              <a:ext cx="1500188" cy="230229"/>
            </a:xfrm>
            <a:custGeom>
              <a:avLst/>
              <a:gdLst>
                <a:gd name="T0" fmla="*/ 0 w 1030"/>
                <a:gd name="T1" fmla="*/ 2147483647 h 145"/>
                <a:gd name="T2" fmla="*/ 0 w 1030"/>
                <a:gd name="T3" fmla="*/ 0 h 145"/>
                <a:gd name="T4" fmla="*/ 2147483647 w 1030"/>
                <a:gd name="T5" fmla="*/ 0 h 145"/>
                <a:gd name="T6" fmla="*/ 0 60000 65536"/>
                <a:gd name="T7" fmla="*/ 0 60000 65536"/>
                <a:gd name="T8" fmla="*/ 0 60000 65536"/>
                <a:gd name="T9" fmla="*/ 0 w 1030"/>
                <a:gd name="T10" fmla="*/ 0 h 145"/>
                <a:gd name="T11" fmla="*/ 1030 w 1030"/>
                <a:gd name="T12" fmla="*/ 145 h 145"/>
              </a:gdLst>
              <a:ahLst/>
              <a:cxnLst>
                <a:cxn ang="T6">
                  <a:pos x="T0" y="T1"/>
                </a:cxn>
                <a:cxn ang="T7">
                  <a:pos x="T2" y="T3"/>
                </a:cxn>
                <a:cxn ang="T8">
                  <a:pos x="T4" y="T5"/>
                </a:cxn>
              </a:cxnLst>
              <a:rect l="T9" t="T10" r="T11" b="T12"/>
              <a:pathLst>
                <a:path w="1030" h="145">
                  <a:moveTo>
                    <a:pt x="0" y="144"/>
                  </a:moveTo>
                  <a:lnTo>
                    <a:pt x="0" y="0"/>
                  </a:lnTo>
                  <a:lnTo>
                    <a:pt x="1029" y="0"/>
                  </a:lnTo>
                </a:path>
              </a:pathLst>
            </a:custGeom>
            <a:solidFill>
              <a:srgbClr val="FFFFFF"/>
            </a:solidFill>
            <a:ln w="25400" cap="rnd">
              <a:solidFill>
                <a:srgbClr val="000000"/>
              </a:solidFill>
              <a:round/>
              <a:headEnd/>
              <a:tailEnd/>
            </a:ln>
          </p:spPr>
          <p:txBody>
            <a:bodyPr lIns="80057" tIns="40039" rIns="80057" bIns="40039"/>
            <a:lstStyle/>
            <a:p>
              <a:pPr algn="ctr" defTabSz="857036" fontAlgn="base">
                <a:spcBef>
                  <a:spcPct val="20000"/>
                </a:spcBef>
                <a:spcAft>
                  <a:spcPct val="0"/>
                </a:spcAft>
                <a:defRPr/>
              </a:pPr>
              <a:endParaRPr lang="en-US" sz="1900" b="1" kern="0">
                <a:solidFill>
                  <a:srgbClr val="FFFFFF"/>
                </a:solidFill>
                <a:latin typeface="Bodoni MT" pitchFamily="18" charset="0"/>
              </a:endParaRPr>
            </a:p>
          </p:txBody>
        </p:sp>
        <p:sp>
          <p:nvSpPr>
            <p:cNvPr id="52" name="Rectangle 53"/>
            <p:cNvSpPr>
              <a:spLocks noChangeArrowheads="1"/>
            </p:cNvSpPr>
            <p:nvPr/>
          </p:nvSpPr>
          <p:spPr bwMode="auto">
            <a:xfrm>
              <a:off x="220265" y="5067598"/>
              <a:ext cx="1281411" cy="660797"/>
            </a:xfrm>
            <a:prstGeom prst="rect">
              <a:avLst/>
            </a:prstGeom>
            <a:solidFill>
              <a:srgbClr val="FFFFFF"/>
            </a:solidFill>
            <a:ln w="15875">
              <a:solidFill>
                <a:srgbClr val="000000"/>
              </a:solidFill>
              <a:miter lim="800000"/>
              <a:headEnd/>
              <a:tailEnd/>
            </a:ln>
            <a:effectLst>
              <a:outerShdw dist="53882" dir="2700000" algn="ctr" rotWithShape="0">
                <a:srgbClr val="919191"/>
              </a:outerShdw>
            </a:effectLst>
          </p:spPr>
          <p:txBody>
            <a:bodyPr wrap="none" lIns="79233" tIns="38919" rIns="79233" bIns="38919" anchor="ctr"/>
            <a:lstStyle/>
            <a:p>
              <a:pPr algn="ctr" defTabSz="907170" eaLnBrk="0" fontAlgn="base" hangingPunct="0">
                <a:spcBef>
                  <a:spcPct val="0"/>
                </a:spcBef>
                <a:spcAft>
                  <a:spcPct val="0"/>
                </a:spcAft>
                <a:defRPr/>
              </a:pPr>
              <a:r>
                <a:rPr lang="en-US" sz="900" b="1" kern="0" dirty="0">
                  <a:solidFill>
                    <a:srgbClr val="000000"/>
                  </a:solidFill>
                </a:rPr>
                <a:t>National Institute of </a:t>
              </a:r>
            </a:p>
            <a:p>
              <a:pPr algn="ctr" defTabSz="907170" eaLnBrk="0" fontAlgn="base" hangingPunct="0">
                <a:spcBef>
                  <a:spcPct val="0"/>
                </a:spcBef>
                <a:spcAft>
                  <a:spcPct val="0"/>
                </a:spcAft>
                <a:defRPr/>
              </a:pPr>
              <a:r>
                <a:rPr lang="en-US" sz="900" b="1" kern="0" dirty="0">
                  <a:solidFill>
                    <a:srgbClr val="000000"/>
                  </a:solidFill>
                </a:rPr>
                <a:t>Biomedical Imaging</a:t>
              </a:r>
            </a:p>
            <a:p>
              <a:pPr algn="ctr" defTabSz="907170" eaLnBrk="0" fontAlgn="base" hangingPunct="0">
                <a:spcBef>
                  <a:spcPct val="0"/>
                </a:spcBef>
                <a:spcAft>
                  <a:spcPct val="0"/>
                </a:spcAft>
                <a:defRPr/>
              </a:pPr>
              <a:r>
                <a:rPr lang="en-US" sz="900" b="1" kern="0" dirty="0">
                  <a:solidFill>
                    <a:srgbClr val="000000"/>
                  </a:solidFill>
                </a:rPr>
                <a:t>and Bioengineering</a:t>
              </a:r>
            </a:p>
          </p:txBody>
        </p:sp>
        <p:sp>
          <p:nvSpPr>
            <p:cNvPr id="53" name="Rectangle 54"/>
            <p:cNvSpPr>
              <a:spLocks noChangeArrowheads="1"/>
            </p:cNvSpPr>
            <p:nvPr/>
          </p:nvSpPr>
          <p:spPr bwMode="auto">
            <a:xfrm>
              <a:off x="3839773" y="1244203"/>
              <a:ext cx="1498700" cy="431602"/>
            </a:xfrm>
            <a:prstGeom prst="rect">
              <a:avLst/>
            </a:prstGeom>
            <a:solidFill>
              <a:srgbClr val="FFFFFF"/>
            </a:solidFill>
            <a:ln w="15875">
              <a:solidFill>
                <a:srgbClr val="000000"/>
              </a:solidFill>
              <a:miter lim="800000"/>
              <a:headEnd/>
              <a:tailEnd/>
            </a:ln>
            <a:effectLst>
              <a:outerShdw dist="53882" dir="2700000" algn="ctr" rotWithShape="0">
                <a:srgbClr val="919191"/>
              </a:outerShdw>
            </a:effectLst>
          </p:spPr>
          <p:txBody>
            <a:bodyPr wrap="none" lIns="79233" tIns="38919" rIns="79233" bIns="38919" anchor="ctr"/>
            <a:lstStyle/>
            <a:p>
              <a:pPr algn="ctr" defTabSz="907170" eaLnBrk="0" fontAlgn="base" hangingPunct="0">
                <a:spcBef>
                  <a:spcPct val="0"/>
                </a:spcBef>
                <a:spcAft>
                  <a:spcPct val="0"/>
                </a:spcAft>
                <a:defRPr/>
              </a:pPr>
              <a:r>
                <a:rPr lang="en-US" sz="900" b="1" kern="0" dirty="0">
                  <a:solidFill>
                    <a:srgbClr val="000000"/>
                  </a:solidFill>
                </a:rPr>
                <a:t>Office of the Director</a:t>
              </a:r>
            </a:p>
          </p:txBody>
        </p:sp>
        <p:sp>
          <p:nvSpPr>
            <p:cNvPr id="54" name="Rectangle 55"/>
            <p:cNvSpPr>
              <a:spLocks noChangeArrowheads="1"/>
            </p:cNvSpPr>
            <p:nvPr/>
          </p:nvSpPr>
          <p:spPr bwMode="auto">
            <a:xfrm>
              <a:off x="3940975" y="6045398"/>
              <a:ext cx="1297781" cy="660797"/>
            </a:xfrm>
            <a:prstGeom prst="rect">
              <a:avLst/>
            </a:prstGeom>
            <a:solidFill>
              <a:srgbClr val="FFFFFF"/>
            </a:solidFill>
            <a:ln w="15875">
              <a:solidFill>
                <a:srgbClr val="000000"/>
              </a:solidFill>
              <a:miter lim="800000"/>
              <a:headEnd/>
              <a:tailEnd/>
            </a:ln>
            <a:effectLst>
              <a:outerShdw dist="53882" dir="2700000" algn="ctr" rotWithShape="0">
                <a:srgbClr val="919191"/>
              </a:outerShdw>
            </a:effectLst>
          </p:spPr>
          <p:txBody>
            <a:bodyPr wrap="none" lIns="79233" tIns="38919" rIns="79233" bIns="38919" anchor="ctr"/>
            <a:lstStyle/>
            <a:p>
              <a:pPr algn="ctr" defTabSz="907170" eaLnBrk="0" fontAlgn="base" hangingPunct="0">
                <a:spcBef>
                  <a:spcPct val="0"/>
                </a:spcBef>
                <a:spcAft>
                  <a:spcPct val="0"/>
                </a:spcAft>
                <a:defRPr/>
              </a:pPr>
              <a:r>
                <a:rPr lang="en-US" sz="900" b="1" kern="0">
                  <a:solidFill>
                    <a:srgbClr val="000000"/>
                  </a:solidFill>
                </a:rPr>
                <a:t>Center for </a:t>
              </a:r>
            </a:p>
            <a:p>
              <a:pPr algn="ctr" defTabSz="907170" eaLnBrk="0" fontAlgn="base" hangingPunct="0">
                <a:spcBef>
                  <a:spcPct val="0"/>
                </a:spcBef>
                <a:spcAft>
                  <a:spcPct val="0"/>
                </a:spcAft>
                <a:defRPr/>
              </a:pPr>
              <a:r>
                <a:rPr lang="en-US" sz="900" b="1" kern="0">
                  <a:solidFill>
                    <a:srgbClr val="000000"/>
                  </a:solidFill>
                </a:rPr>
                <a:t>Information</a:t>
              </a:r>
            </a:p>
            <a:p>
              <a:pPr algn="ctr" defTabSz="907170" eaLnBrk="0" fontAlgn="base" hangingPunct="0">
                <a:spcBef>
                  <a:spcPct val="0"/>
                </a:spcBef>
                <a:spcAft>
                  <a:spcPct val="0"/>
                </a:spcAft>
                <a:defRPr/>
              </a:pPr>
              <a:r>
                <a:rPr lang="en-US" sz="900" b="1" kern="0">
                  <a:solidFill>
                    <a:srgbClr val="000000"/>
                  </a:solidFill>
                </a:rPr>
                <a:t>Technology</a:t>
              </a:r>
            </a:p>
          </p:txBody>
        </p:sp>
        <p:sp>
          <p:nvSpPr>
            <p:cNvPr id="55" name="Freeform 56"/>
            <p:cNvSpPr>
              <a:spLocks/>
            </p:cNvSpPr>
            <p:nvPr/>
          </p:nvSpPr>
          <p:spPr bwMode="auto">
            <a:xfrm>
              <a:off x="2277074" y="3886159"/>
              <a:ext cx="1627188" cy="228641"/>
            </a:xfrm>
            <a:custGeom>
              <a:avLst/>
              <a:gdLst>
                <a:gd name="T0" fmla="*/ 0 w 1029"/>
                <a:gd name="T1" fmla="*/ 2147483647 h 145"/>
                <a:gd name="T2" fmla="*/ 0 w 1029"/>
                <a:gd name="T3" fmla="*/ 0 h 145"/>
                <a:gd name="T4" fmla="*/ 2147483647 w 1029"/>
                <a:gd name="T5" fmla="*/ 0 h 145"/>
                <a:gd name="T6" fmla="*/ 0 60000 65536"/>
                <a:gd name="T7" fmla="*/ 0 60000 65536"/>
                <a:gd name="T8" fmla="*/ 0 60000 65536"/>
                <a:gd name="T9" fmla="*/ 0 w 1029"/>
                <a:gd name="T10" fmla="*/ 0 h 145"/>
                <a:gd name="T11" fmla="*/ 1029 w 1029"/>
                <a:gd name="T12" fmla="*/ 145 h 145"/>
              </a:gdLst>
              <a:ahLst/>
              <a:cxnLst>
                <a:cxn ang="T6">
                  <a:pos x="T0" y="T1"/>
                </a:cxn>
                <a:cxn ang="T7">
                  <a:pos x="T2" y="T3"/>
                </a:cxn>
                <a:cxn ang="T8">
                  <a:pos x="T4" y="T5"/>
                </a:cxn>
              </a:cxnLst>
              <a:rect l="T9" t="T10" r="T11" b="T12"/>
              <a:pathLst>
                <a:path w="1029" h="145">
                  <a:moveTo>
                    <a:pt x="0" y="144"/>
                  </a:moveTo>
                  <a:lnTo>
                    <a:pt x="0" y="0"/>
                  </a:lnTo>
                  <a:lnTo>
                    <a:pt x="1028" y="0"/>
                  </a:lnTo>
                </a:path>
              </a:pathLst>
            </a:custGeom>
            <a:solidFill>
              <a:srgbClr val="FFFFFF"/>
            </a:solidFill>
            <a:ln w="25400" cap="rnd">
              <a:solidFill>
                <a:srgbClr val="000000"/>
              </a:solidFill>
              <a:round/>
              <a:headEnd/>
              <a:tailEnd/>
            </a:ln>
          </p:spPr>
          <p:txBody>
            <a:bodyPr lIns="80057" tIns="40039" rIns="80057" bIns="40039"/>
            <a:lstStyle/>
            <a:p>
              <a:pPr algn="ctr" defTabSz="857036" fontAlgn="base">
                <a:spcBef>
                  <a:spcPct val="20000"/>
                </a:spcBef>
                <a:spcAft>
                  <a:spcPct val="0"/>
                </a:spcAft>
                <a:defRPr/>
              </a:pPr>
              <a:endParaRPr lang="en-US" sz="1900" b="1" kern="0">
                <a:solidFill>
                  <a:srgbClr val="FFFFFF"/>
                </a:solidFill>
                <a:latin typeface="Bodoni MT" pitchFamily="18" charset="0"/>
              </a:endParaRPr>
            </a:p>
          </p:txBody>
        </p:sp>
        <p:sp>
          <p:nvSpPr>
            <p:cNvPr id="56" name="Rectangle 57"/>
            <p:cNvSpPr>
              <a:spLocks noChangeArrowheads="1"/>
            </p:cNvSpPr>
            <p:nvPr/>
          </p:nvSpPr>
          <p:spPr bwMode="auto">
            <a:xfrm>
              <a:off x="1629668" y="4064497"/>
              <a:ext cx="1279922" cy="660797"/>
            </a:xfrm>
            <a:prstGeom prst="rect">
              <a:avLst/>
            </a:prstGeom>
            <a:solidFill>
              <a:srgbClr val="FFFFFF"/>
            </a:solidFill>
            <a:ln w="15875">
              <a:solidFill>
                <a:srgbClr val="000000"/>
              </a:solidFill>
              <a:miter lim="800000"/>
              <a:headEnd/>
              <a:tailEnd/>
            </a:ln>
            <a:effectLst>
              <a:outerShdw dist="53882" dir="2700000" algn="ctr" rotWithShape="0">
                <a:srgbClr val="919191"/>
              </a:outerShdw>
            </a:effectLst>
          </p:spPr>
          <p:txBody>
            <a:bodyPr wrap="none" lIns="79233" tIns="38919" rIns="79233" bIns="38919" anchor="ctr"/>
            <a:lstStyle/>
            <a:p>
              <a:pPr algn="ctr" defTabSz="907170" eaLnBrk="0" fontAlgn="base" hangingPunct="0">
                <a:spcBef>
                  <a:spcPct val="0"/>
                </a:spcBef>
                <a:spcAft>
                  <a:spcPct val="0"/>
                </a:spcAft>
                <a:defRPr/>
              </a:pPr>
              <a:r>
                <a:rPr lang="en-US" sz="900" b="1" kern="0" dirty="0">
                  <a:solidFill>
                    <a:srgbClr val="000000"/>
                  </a:solidFill>
                </a:rPr>
                <a:t>National Heart,</a:t>
              </a:r>
            </a:p>
            <a:p>
              <a:pPr algn="ctr" defTabSz="907170" eaLnBrk="0" fontAlgn="base" hangingPunct="0">
                <a:spcBef>
                  <a:spcPct val="0"/>
                </a:spcBef>
                <a:spcAft>
                  <a:spcPct val="0"/>
                </a:spcAft>
                <a:defRPr/>
              </a:pPr>
              <a:r>
                <a:rPr lang="en-US" sz="900" b="1" kern="0" dirty="0">
                  <a:solidFill>
                    <a:srgbClr val="000000"/>
                  </a:solidFill>
                </a:rPr>
                <a:t>Lung, and Blood</a:t>
              </a:r>
            </a:p>
            <a:p>
              <a:pPr algn="ctr" defTabSz="907170" eaLnBrk="0" fontAlgn="base" hangingPunct="0">
                <a:spcBef>
                  <a:spcPct val="0"/>
                </a:spcBef>
                <a:spcAft>
                  <a:spcPct val="0"/>
                </a:spcAft>
                <a:defRPr/>
              </a:pPr>
              <a:r>
                <a:rPr lang="en-US" sz="900" b="1" kern="0" dirty="0">
                  <a:solidFill>
                    <a:srgbClr val="000000"/>
                  </a:solidFill>
                </a:rPr>
                <a:t>Institute</a:t>
              </a:r>
            </a:p>
          </p:txBody>
        </p:sp>
        <p:sp>
          <p:nvSpPr>
            <p:cNvPr id="57" name="Freeform 58"/>
            <p:cNvSpPr>
              <a:spLocks/>
            </p:cNvSpPr>
            <p:nvPr/>
          </p:nvSpPr>
          <p:spPr bwMode="auto">
            <a:xfrm>
              <a:off x="2296123" y="2857396"/>
              <a:ext cx="1608138" cy="230229"/>
            </a:xfrm>
            <a:custGeom>
              <a:avLst/>
              <a:gdLst>
                <a:gd name="T0" fmla="*/ 0 w 1013"/>
                <a:gd name="T1" fmla="*/ 2147483647 h 145"/>
                <a:gd name="T2" fmla="*/ 0 w 1013"/>
                <a:gd name="T3" fmla="*/ 0 h 145"/>
                <a:gd name="T4" fmla="*/ 2147483647 w 1013"/>
                <a:gd name="T5" fmla="*/ 0 h 145"/>
                <a:gd name="T6" fmla="*/ 0 60000 65536"/>
                <a:gd name="T7" fmla="*/ 0 60000 65536"/>
                <a:gd name="T8" fmla="*/ 0 60000 65536"/>
                <a:gd name="T9" fmla="*/ 0 w 1013"/>
                <a:gd name="T10" fmla="*/ 0 h 145"/>
                <a:gd name="T11" fmla="*/ 1013 w 1013"/>
                <a:gd name="T12" fmla="*/ 145 h 145"/>
              </a:gdLst>
              <a:ahLst/>
              <a:cxnLst>
                <a:cxn ang="T6">
                  <a:pos x="T0" y="T1"/>
                </a:cxn>
                <a:cxn ang="T7">
                  <a:pos x="T2" y="T3"/>
                </a:cxn>
                <a:cxn ang="T8">
                  <a:pos x="T4" y="T5"/>
                </a:cxn>
              </a:cxnLst>
              <a:rect l="T9" t="T10" r="T11" b="T12"/>
              <a:pathLst>
                <a:path w="1013" h="145">
                  <a:moveTo>
                    <a:pt x="0" y="144"/>
                  </a:moveTo>
                  <a:lnTo>
                    <a:pt x="0" y="0"/>
                  </a:lnTo>
                  <a:lnTo>
                    <a:pt x="1012" y="0"/>
                  </a:lnTo>
                </a:path>
              </a:pathLst>
            </a:custGeom>
            <a:solidFill>
              <a:srgbClr val="FFFFFF"/>
            </a:solidFill>
            <a:ln w="25400" cap="rnd">
              <a:solidFill>
                <a:srgbClr val="000000"/>
              </a:solidFill>
              <a:round/>
              <a:headEnd/>
              <a:tailEnd/>
            </a:ln>
          </p:spPr>
          <p:txBody>
            <a:bodyPr lIns="80057" tIns="40039" rIns="80057" bIns="40039"/>
            <a:lstStyle/>
            <a:p>
              <a:pPr algn="ctr" defTabSz="857036" fontAlgn="base">
                <a:spcBef>
                  <a:spcPct val="20000"/>
                </a:spcBef>
                <a:spcAft>
                  <a:spcPct val="0"/>
                </a:spcAft>
                <a:defRPr/>
              </a:pPr>
              <a:endParaRPr lang="en-US" sz="1900" b="1" kern="0">
                <a:solidFill>
                  <a:srgbClr val="FFFFFF"/>
                </a:solidFill>
                <a:latin typeface="Bodoni MT" pitchFamily="18" charset="0"/>
              </a:endParaRPr>
            </a:p>
          </p:txBody>
        </p:sp>
        <p:sp>
          <p:nvSpPr>
            <p:cNvPr id="58" name="Rectangle 59"/>
            <p:cNvSpPr>
              <a:spLocks noChangeArrowheads="1"/>
            </p:cNvSpPr>
            <p:nvPr/>
          </p:nvSpPr>
          <p:spPr bwMode="auto">
            <a:xfrm>
              <a:off x="1666875" y="3048007"/>
              <a:ext cx="1259086" cy="660797"/>
            </a:xfrm>
            <a:prstGeom prst="rect">
              <a:avLst/>
            </a:prstGeom>
            <a:solidFill>
              <a:srgbClr val="FFFFFF"/>
            </a:solidFill>
            <a:ln w="15875">
              <a:solidFill>
                <a:srgbClr val="000000"/>
              </a:solidFill>
              <a:miter lim="800000"/>
              <a:headEnd/>
              <a:tailEnd/>
            </a:ln>
            <a:effectLst>
              <a:outerShdw dist="53882" dir="2700000" algn="ctr" rotWithShape="0">
                <a:srgbClr val="919191"/>
              </a:outerShdw>
            </a:effectLst>
          </p:spPr>
          <p:txBody>
            <a:bodyPr wrap="none" lIns="79233" tIns="38919" rIns="79233" bIns="38919" anchor="ctr"/>
            <a:lstStyle/>
            <a:p>
              <a:pPr algn="ctr" defTabSz="907170" eaLnBrk="0" fontAlgn="base" hangingPunct="0">
                <a:spcBef>
                  <a:spcPct val="0"/>
                </a:spcBef>
                <a:spcAft>
                  <a:spcPct val="0"/>
                </a:spcAft>
                <a:defRPr/>
              </a:pPr>
              <a:r>
                <a:rPr lang="en-US" sz="900" b="1" kern="0" dirty="0">
                  <a:solidFill>
                    <a:srgbClr val="000000"/>
                  </a:solidFill>
                </a:rPr>
                <a:t>National Institute</a:t>
              </a:r>
            </a:p>
            <a:p>
              <a:pPr algn="ctr" defTabSz="907170" eaLnBrk="0" fontAlgn="base" hangingPunct="0">
                <a:spcBef>
                  <a:spcPct val="0"/>
                </a:spcBef>
                <a:spcAft>
                  <a:spcPct val="0"/>
                </a:spcAft>
                <a:defRPr/>
              </a:pPr>
              <a:r>
                <a:rPr lang="en-US" sz="900" b="1" kern="0" dirty="0">
                  <a:solidFill>
                    <a:srgbClr val="000000"/>
                  </a:solidFill>
                </a:rPr>
                <a:t>of Dental and</a:t>
              </a:r>
            </a:p>
            <a:p>
              <a:pPr algn="ctr" defTabSz="907170" eaLnBrk="0" fontAlgn="base" hangingPunct="0">
                <a:spcBef>
                  <a:spcPct val="0"/>
                </a:spcBef>
                <a:spcAft>
                  <a:spcPct val="0"/>
                </a:spcAft>
                <a:defRPr/>
              </a:pPr>
              <a:r>
                <a:rPr lang="en-US" sz="900" b="1" kern="0" dirty="0">
                  <a:solidFill>
                    <a:srgbClr val="000000"/>
                  </a:solidFill>
                </a:rPr>
                <a:t>Craniofacial</a:t>
              </a:r>
            </a:p>
            <a:p>
              <a:pPr algn="ctr" defTabSz="907170" eaLnBrk="0" fontAlgn="base" hangingPunct="0">
                <a:spcBef>
                  <a:spcPct val="0"/>
                </a:spcBef>
                <a:spcAft>
                  <a:spcPct val="0"/>
                </a:spcAft>
                <a:defRPr/>
              </a:pPr>
              <a:r>
                <a:rPr lang="en-US" sz="900" b="1" kern="0" dirty="0">
                  <a:solidFill>
                    <a:srgbClr val="000000"/>
                  </a:solidFill>
                </a:rPr>
                <a:t>Research</a:t>
              </a:r>
            </a:p>
          </p:txBody>
        </p:sp>
        <p:sp>
          <p:nvSpPr>
            <p:cNvPr id="59" name="Freeform 60"/>
            <p:cNvSpPr>
              <a:spLocks/>
            </p:cNvSpPr>
            <p:nvPr/>
          </p:nvSpPr>
          <p:spPr bwMode="auto">
            <a:xfrm>
              <a:off x="3783613" y="2857396"/>
              <a:ext cx="806450" cy="230229"/>
            </a:xfrm>
            <a:custGeom>
              <a:avLst/>
              <a:gdLst>
                <a:gd name="T0" fmla="*/ 0 w 509"/>
                <a:gd name="T1" fmla="*/ 2147483647 h 145"/>
                <a:gd name="T2" fmla="*/ 0 w 509"/>
                <a:gd name="T3" fmla="*/ 0 h 145"/>
                <a:gd name="T4" fmla="*/ 2147483647 w 509"/>
                <a:gd name="T5" fmla="*/ 0 h 145"/>
                <a:gd name="T6" fmla="*/ 0 60000 65536"/>
                <a:gd name="T7" fmla="*/ 0 60000 65536"/>
                <a:gd name="T8" fmla="*/ 0 60000 65536"/>
                <a:gd name="T9" fmla="*/ 0 w 509"/>
                <a:gd name="T10" fmla="*/ 0 h 145"/>
                <a:gd name="T11" fmla="*/ 509 w 509"/>
                <a:gd name="T12" fmla="*/ 145 h 145"/>
              </a:gdLst>
              <a:ahLst/>
              <a:cxnLst>
                <a:cxn ang="T6">
                  <a:pos x="T0" y="T1"/>
                </a:cxn>
                <a:cxn ang="T7">
                  <a:pos x="T2" y="T3"/>
                </a:cxn>
                <a:cxn ang="T8">
                  <a:pos x="T4" y="T5"/>
                </a:cxn>
              </a:cxnLst>
              <a:rect l="T9" t="T10" r="T11" b="T12"/>
              <a:pathLst>
                <a:path w="509" h="145">
                  <a:moveTo>
                    <a:pt x="0" y="144"/>
                  </a:moveTo>
                  <a:lnTo>
                    <a:pt x="0" y="0"/>
                  </a:lnTo>
                  <a:lnTo>
                    <a:pt x="508" y="0"/>
                  </a:lnTo>
                </a:path>
              </a:pathLst>
            </a:custGeom>
            <a:solidFill>
              <a:srgbClr val="FFFFFF"/>
            </a:solidFill>
            <a:ln w="25400" cap="rnd">
              <a:solidFill>
                <a:srgbClr val="000000"/>
              </a:solidFill>
              <a:round/>
              <a:headEnd/>
              <a:tailEnd/>
            </a:ln>
          </p:spPr>
          <p:txBody>
            <a:bodyPr lIns="80057" tIns="40039" rIns="80057" bIns="40039"/>
            <a:lstStyle/>
            <a:p>
              <a:pPr algn="ctr" defTabSz="857036" fontAlgn="base">
                <a:spcBef>
                  <a:spcPct val="20000"/>
                </a:spcBef>
                <a:spcAft>
                  <a:spcPct val="0"/>
                </a:spcAft>
                <a:defRPr/>
              </a:pPr>
              <a:endParaRPr lang="en-US" sz="1900" b="1" kern="0">
                <a:solidFill>
                  <a:srgbClr val="FFFFFF"/>
                </a:solidFill>
                <a:latin typeface="Bodoni MT" pitchFamily="18" charset="0"/>
              </a:endParaRPr>
            </a:p>
          </p:txBody>
        </p:sp>
        <p:sp>
          <p:nvSpPr>
            <p:cNvPr id="60" name="Rectangle 61"/>
            <p:cNvSpPr>
              <a:spLocks noChangeArrowheads="1"/>
            </p:cNvSpPr>
            <p:nvPr/>
          </p:nvSpPr>
          <p:spPr bwMode="auto">
            <a:xfrm>
              <a:off x="3114973" y="3048007"/>
              <a:ext cx="1333500" cy="660797"/>
            </a:xfrm>
            <a:prstGeom prst="rect">
              <a:avLst/>
            </a:prstGeom>
            <a:solidFill>
              <a:srgbClr val="FFFFFF"/>
            </a:solidFill>
            <a:ln w="15875">
              <a:solidFill>
                <a:srgbClr val="000000"/>
              </a:solidFill>
              <a:miter lim="800000"/>
              <a:headEnd/>
              <a:tailEnd/>
            </a:ln>
            <a:effectLst>
              <a:outerShdw dist="53882" dir="2700000" algn="ctr" rotWithShape="0">
                <a:srgbClr val="919191"/>
              </a:outerShdw>
            </a:effectLst>
          </p:spPr>
          <p:txBody>
            <a:bodyPr wrap="none" lIns="79233" tIns="38919" rIns="79233" bIns="38919" anchor="ctr"/>
            <a:lstStyle/>
            <a:p>
              <a:pPr algn="ctr" defTabSz="907170" eaLnBrk="0" fontAlgn="base" hangingPunct="0">
                <a:spcBef>
                  <a:spcPct val="0"/>
                </a:spcBef>
                <a:spcAft>
                  <a:spcPct val="0"/>
                </a:spcAft>
                <a:defRPr/>
              </a:pPr>
              <a:r>
                <a:rPr lang="en-US" sz="900" b="1" kern="0">
                  <a:solidFill>
                    <a:srgbClr val="000000"/>
                  </a:solidFill>
                </a:rPr>
                <a:t>National Institute</a:t>
              </a:r>
            </a:p>
            <a:p>
              <a:pPr algn="ctr" defTabSz="907170" eaLnBrk="0" fontAlgn="base" hangingPunct="0">
                <a:spcBef>
                  <a:spcPct val="0"/>
                </a:spcBef>
                <a:spcAft>
                  <a:spcPct val="0"/>
                </a:spcAft>
                <a:defRPr/>
              </a:pPr>
              <a:r>
                <a:rPr lang="en-US" sz="900" b="1" kern="0">
                  <a:solidFill>
                    <a:srgbClr val="000000"/>
                  </a:solidFill>
                </a:rPr>
                <a:t>of Diabetes and</a:t>
              </a:r>
            </a:p>
            <a:p>
              <a:pPr algn="ctr" defTabSz="907170" eaLnBrk="0" fontAlgn="base" hangingPunct="0">
                <a:spcBef>
                  <a:spcPct val="0"/>
                </a:spcBef>
                <a:spcAft>
                  <a:spcPct val="0"/>
                </a:spcAft>
                <a:defRPr/>
              </a:pPr>
              <a:r>
                <a:rPr lang="en-US" sz="900" b="1" kern="0">
                  <a:solidFill>
                    <a:srgbClr val="000000"/>
                  </a:solidFill>
                </a:rPr>
                <a:t>Digestive and</a:t>
              </a:r>
            </a:p>
            <a:p>
              <a:pPr algn="ctr" defTabSz="907170" eaLnBrk="0" fontAlgn="base" hangingPunct="0">
                <a:spcBef>
                  <a:spcPct val="0"/>
                </a:spcBef>
                <a:spcAft>
                  <a:spcPct val="0"/>
                </a:spcAft>
                <a:defRPr/>
              </a:pPr>
              <a:r>
                <a:rPr lang="en-US" sz="900" b="1" kern="0">
                  <a:solidFill>
                    <a:srgbClr val="000000"/>
                  </a:solidFill>
                </a:rPr>
                <a:t>Kidney Diseases</a:t>
              </a:r>
            </a:p>
          </p:txBody>
        </p:sp>
      </p:grpSp>
      <p:sp>
        <p:nvSpPr>
          <p:cNvPr id="2" name="Title 1">
            <a:extLst>
              <a:ext uri="{FF2B5EF4-FFF2-40B4-BE49-F238E27FC236}">
                <a16:creationId xmlns:a16="http://schemas.microsoft.com/office/drawing/2014/main" id="{4846D037-9F88-49A3-BD6E-8FA35D76C649}"/>
              </a:ext>
            </a:extLst>
          </p:cNvPr>
          <p:cNvSpPr>
            <a:spLocks noGrp="1"/>
          </p:cNvSpPr>
          <p:nvPr>
            <p:ph type="title"/>
          </p:nvPr>
        </p:nvSpPr>
        <p:spPr>
          <a:xfrm>
            <a:off x="119717" y="162448"/>
            <a:ext cx="8229600" cy="762000"/>
          </a:xfrm>
        </p:spPr>
        <p:txBody>
          <a:bodyPr/>
          <a:lstStyle/>
          <a:p>
            <a:r>
              <a:rPr lang="en-US" dirty="0"/>
              <a:t>NIH Institutes and Centers</a:t>
            </a:r>
          </a:p>
        </p:txBody>
      </p:sp>
    </p:spTree>
    <p:extLst>
      <p:ext uri="{BB962C8B-B14F-4D97-AF65-F5344CB8AC3E}">
        <p14:creationId xmlns:p14="http://schemas.microsoft.com/office/powerpoint/2010/main" val="3005587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Section D. Additional Info page showing add/edit grades option"/>
          <p:cNvPicPr>
            <a:picLocks noChangeAspect="1"/>
          </p:cNvPicPr>
          <p:nvPr/>
        </p:nvPicPr>
        <p:blipFill>
          <a:blip r:embed="rId3"/>
          <a:stretch>
            <a:fillRect/>
          </a:stretch>
        </p:blipFill>
        <p:spPr>
          <a:xfrm>
            <a:off x="852625" y="1774873"/>
            <a:ext cx="7438751" cy="3262491"/>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350196" y="53785"/>
            <a:ext cx="8229600" cy="586775"/>
          </a:xfrm>
        </p:spPr>
        <p:txBody>
          <a:bodyPr>
            <a:noAutofit/>
          </a:bodyPr>
          <a:lstStyle/>
          <a:p>
            <a:r>
              <a:rPr lang="en-US" sz="4000" dirty="0">
                <a:solidFill>
                  <a:srgbClr val="4F81BD"/>
                </a:solidFill>
              </a:rPr>
              <a:t>Fellowship </a:t>
            </a:r>
            <a:r>
              <a:rPr lang="en-US" sz="4000" dirty="0" err="1">
                <a:solidFill>
                  <a:srgbClr val="4F81BD"/>
                </a:solidFill>
              </a:rPr>
              <a:t>biosketch</a:t>
            </a:r>
            <a:endParaRPr lang="en-US" dirty="0">
              <a:solidFill>
                <a:srgbClr val="FF0000"/>
              </a:solidFill>
            </a:endParaRPr>
          </a:p>
        </p:txBody>
      </p:sp>
      <p:sp>
        <p:nvSpPr>
          <p:cNvPr id="5" name="TextBox 4"/>
          <p:cNvSpPr txBox="1"/>
          <p:nvPr/>
        </p:nvSpPr>
        <p:spPr>
          <a:xfrm>
            <a:off x="5843408" y="1854890"/>
            <a:ext cx="13010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Add/Edit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grades</a:t>
            </a:r>
          </a:p>
        </p:txBody>
      </p:sp>
      <p:cxnSp>
        <p:nvCxnSpPr>
          <p:cNvPr id="6" name="Straight Connector 5">
            <a:extLst>
              <a:ext uri="{C183D7F6-B498-43B3-948B-1728B52AA6E4}">
                <adec:decorative xmlns:adec="http://schemas.microsoft.com/office/drawing/2017/decorative" val="1"/>
              </a:ext>
            </a:extLst>
          </p:cNvPr>
          <p:cNvCxnSpPr/>
          <p:nvPr/>
        </p:nvCxnSpPr>
        <p:spPr>
          <a:xfrm flipH="1">
            <a:off x="5078186" y="2237085"/>
            <a:ext cx="1061357" cy="1169033"/>
          </a:xfrm>
          <a:prstGeom prst="line">
            <a:avLst/>
          </a:prstGeom>
          <a:ln w="190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Slide Number Placeholder 5"/>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6F814-4AE2-4CB6-A89C-099C64AFAA4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79609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0196" y="53785"/>
            <a:ext cx="8229600" cy="586775"/>
          </a:xfrm>
        </p:spPr>
        <p:txBody>
          <a:bodyPr>
            <a:noAutofit/>
          </a:bodyPr>
          <a:lstStyle/>
          <a:p>
            <a:r>
              <a:rPr lang="en-US" sz="4000" dirty="0">
                <a:solidFill>
                  <a:srgbClr val="4F81BD"/>
                </a:solidFill>
              </a:rPr>
              <a:t>Fellowship </a:t>
            </a:r>
            <a:r>
              <a:rPr lang="en-US" sz="4000" dirty="0" err="1">
                <a:solidFill>
                  <a:srgbClr val="4F81BD"/>
                </a:solidFill>
              </a:rPr>
              <a:t>biosketch</a:t>
            </a:r>
            <a:endParaRPr lang="en-US" dirty="0">
              <a:solidFill>
                <a:srgbClr val="FF0000"/>
              </a:solidFill>
            </a:endParaRPr>
          </a:p>
        </p:txBody>
      </p:sp>
      <p:sp>
        <p:nvSpPr>
          <p:cNvPr id="8" name="Slide Number Placeholder 5"/>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6F814-4AE2-4CB6-A89C-099C64AFAA4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2" name="TextBox 11"/>
          <p:cNvSpPr txBox="1"/>
          <p:nvPr/>
        </p:nvSpPr>
        <p:spPr>
          <a:xfrm>
            <a:off x="350196" y="3159900"/>
            <a:ext cx="130105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Final Display</a:t>
            </a:r>
          </a:p>
        </p:txBody>
      </p:sp>
      <p:pic>
        <p:nvPicPr>
          <p:cNvPr id="7" name="Picture 6" descr="Screenshot of Fellowship biosketch final display"/>
          <p:cNvPicPr>
            <a:picLocks noChangeAspect="1"/>
          </p:cNvPicPr>
          <p:nvPr/>
        </p:nvPicPr>
        <p:blipFill>
          <a:blip r:embed="rId3"/>
          <a:stretch>
            <a:fillRect/>
          </a:stretch>
        </p:blipFill>
        <p:spPr>
          <a:xfrm>
            <a:off x="2132028" y="1004265"/>
            <a:ext cx="4665936" cy="49883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59695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selecting awards - research support screenshot"/>
          <p:cNvPicPr>
            <a:picLocks noChangeAspect="1"/>
          </p:cNvPicPr>
          <p:nvPr/>
        </p:nvPicPr>
        <p:blipFill>
          <a:blip r:embed="rId3"/>
          <a:stretch>
            <a:fillRect/>
          </a:stretch>
        </p:blipFill>
        <p:spPr>
          <a:xfrm>
            <a:off x="1511593" y="932607"/>
            <a:ext cx="5906806" cy="2793427"/>
          </a:xfrm>
          <a:prstGeom prst="rect">
            <a:avLst/>
          </a:prstGeom>
          <a:effectLst>
            <a:outerShdw blurRad="111125" dist="114300" dir="2700000" algn="tl" rotWithShape="0">
              <a:srgbClr val="000000">
                <a:alpha val="20000"/>
              </a:srgbClr>
            </a:outerShdw>
          </a:effectLst>
        </p:spPr>
      </p:pic>
      <p:sp>
        <p:nvSpPr>
          <p:cNvPr id="4" name="Title 3"/>
          <p:cNvSpPr>
            <a:spLocks noGrp="1"/>
          </p:cNvSpPr>
          <p:nvPr>
            <p:ph type="title"/>
          </p:nvPr>
        </p:nvSpPr>
        <p:spPr>
          <a:xfrm>
            <a:off x="350196" y="53785"/>
            <a:ext cx="8229600" cy="586775"/>
          </a:xfrm>
        </p:spPr>
        <p:txBody>
          <a:bodyPr>
            <a:noAutofit/>
          </a:bodyPr>
          <a:lstStyle/>
          <a:p>
            <a:r>
              <a:rPr lang="en-US" sz="4000" dirty="0">
                <a:solidFill>
                  <a:srgbClr val="4F81BD"/>
                </a:solidFill>
              </a:rPr>
              <a:t>Selecting awards</a:t>
            </a:r>
            <a:endParaRPr lang="en-US" dirty="0">
              <a:solidFill>
                <a:srgbClr val="FF0000"/>
              </a:solidFill>
            </a:endParaRPr>
          </a:p>
        </p:txBody>
      </p:sp>
      <p:sp>
        <p:nvSpPr>
          <p:cNvPr id="5" name="TextBox 4"/>
          <p:cNvSpPr txBox="1"/>
          <p:nvPr/>
        </p:nvSpPr>
        <p:spPr>
          <a:xfrm>
            <a:off x="-2220" y="2329321"/>
            <a:ext cx="1301053"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Show/hide pick list</a:t>
            </a:r>
          </a:p>
        </p:txBody>
      </p:sp>
      <p:cxnSp>
        <p:nvCxnSpPr>
          <p:cNvPr id="6" name="Straight Connector 5">
            <a:extLst>
              <a:ext uri="{C183D7F6-B498-43B3-948B-1728B52AA6E4}">
                <adec:decorative xmlns:adec="http://schemas.microsoft.com/office/drawing/2017/decorative" val="1"/>
              </a:ext>
            </a:extLst>
          </p:cNvPr>
          <p:cNvCxnSpPr/>
          <p:nvPr/>
        </p:nvCxnSpPr>
        <p:spPr>
          <a:xfrm>
            <a:off x="1055898" y="2660097"/>
            <a:ext cx="772902" cy="153942"/>
          </a:xfrm>
          <a:prstGeom prst="line">
            <a:avLst/>
          </a:prstGeom>
          <a:ln w="190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0" y="1036288"/>
            <a:ext cx="1301053"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Award data feeds</a:t>
            </a:r>
          </a:p>
        </p:txBody>
      </p:sp>
      <p:cxnSp>
        <p:nvCxnSpPr>
          <p:cNvPr id="11" name="Straight Connector 10">
            <a:extLst>
              <a:ext uri="{C183D7F6-B498-43B3-948B-1728B52AA6E4}">
                <adec:decorative xmlns:adec="http://schemas.microsoft.com/office/drawing/2017/decorative" val="1"/>
              </a:ext>
            </a:extLst>
          </p:cNvPr>
          <p:cNvCxnSpPr/>
          <p:nvPr/>
        </p:nvCxnSpPr>
        <p:spPr>
          <a:xfrm>
            <a:off x="1197221" y="1245409"/>
            <a:ext cx="477348" cy="308647"/>
          </a:xfrm>
          <a:prstGeom prst="line">
            <a:avLst/>
          </a:prstGeom>
          <a:ln w="190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Slide Number Placeholder 5"/>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6F814-4AE2-4CB6-A89C-099C64AFAA4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9" name="Picture 8" title="final display - research support screenshot"/>
          <p:cNvPicPr>
            <a:picLocks noChangeAspect="1"/>
          </p:cNvPicPr>
          <p:nvPr/>
        </p:nvPicPr>
        <p:blipFill>
          <a:blip r:embed="rId4"/>
          <a:stretch>
            <a:fillRect/>
          </a:stretch>
        </p:blipFill>
        <p:spPr>
          <a:xfrm>
            <a:off x="1598554" y="3965392"/>
            <a:ext cx="5592052" cy="2447164"/>
          </a:xfrm>
          <a:prstGeom prst="rect">
            <a:avLst/>
          </a:prstGeom>
          <a:effectLst>
            <a:outerShdw blurRad="127000" dist="127000" dir="2700000" algn="tl" rotWithShape="0">
              <a:srgbClr val="000000">
                <a:alpha val="20000"/>
              </a:srgbClr>
            </a:outerShdw>
          </a:effectLst>
        </p:spPr>
      </p:pic>
      <p:sp>
        <p:nvSpPr>
          <p:cNvPr id="12" name="TextBox 11"/>
          <p:cNvSpPr txBox="1"/>
          <p:nvPr/>
        </p:nvSpPr>
        <p:spPr>
          <a:xfrm>
            <a:off x="102360" y="5019697"/>
            <a:ext cx="130105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Final Display</a:t>
            </a:r>
          </a:p>
        </p:txBody>
      </p:sp>
    </p:spTree>
    <p:extLst>
      <p:ext uri="{BB962C8B-B14F-4D97-AF65-F5344CB8AC3E}">
        <p14:creationId xmlns:p14="http://schemas.microsoft.com/office/powerpoint/2010/main" val="4468977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Sharing SciENcv Profiles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9B540C-44DA-4F69-89C9-7C84606640D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 name="Picture 2" descr="screenshot of sharing sciencv profiles from PubMed commons"/>
          <p:cNvPicPr>
            <a:picLocks noChangeAspect="1"/>
          </p:cNvPicPr>
          <p:nvPr/>
        </p:nvPicPr>
        <p:blipFill>
          <a:blip r:embed="rId2"/>
          <a:stretch>
            <a:fillRect/>
          </a:stretch>
        </p:blipFill>
        <p:spPr>
          <a:xfrm>
            <a:off x="2080815" y="1503627"/>
            <a:ext cx="4982371" cy="4766733"/>
          </a:xfrm>
          <a:prstGeom prst="rect">
            <a:avLst/>
          </a:prstGeom>
          <a:effectLst>
            <a:outerShdw blurRad="152400" dist="38100" dir="2700000" algn="tl" rotWithShape="0">
              <a:prstClr val="black">
                <a:alpha val="40000"/>
              </a:prstClr>
            </a:outerShdw>
          </a:effectLst>
        </p:spPr>
      </p:pic>
      <p:sp>
        <p:nvSpPr>
          <p:cNvPr id="7" name="Oval 6">
            <a:extLst>
              <a:ext uri="{C183D7F6-B498-43B3-948B-1728B52AA6E4}">
                <adec:decorative xmlns:adec="http://schemas.microsoft.com/office/drawing/2017/decorative" val="1"/>
              </a:ext>
            </a:extLst>
          </p:cNvPr>
          <p:cNvSpPr/>
          <p:nvPr/>
        </p:nvSpPr>
        <p:spPr>
          <a:xfrm>
            <a:off x="1828800" y="5444067"/>
            <a:ext cx="2810933" cy="82629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797108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of shared link on a LinkedIn profile"/>
          <p:cNvPicPr>
            <a:picLocks noChangeAspect="1"/>
          </p:cNvPicPr>
          <p:nvPr/>
        </p:nvPicPr>
        <p:blipFill>
          <a:blip r:embed="rId3"/>
          <a:stretch>
            <a:fillRect/>
          </a:stretch>
        </p:blipFill>
        <p:spPr>
          <a:xfrm>
            <a:off x="2154014" y="1197966"/>
            <a:ext cx="4835971" cy="5378056"/>
          </a:xfrm>
          <a:prstGeom prst="rect">
            <a:avLst/>
          </a:prstGeom>
          <a:effectLst>
            <a:outerShdw blurRad="152400" dist="38100" dir="2700000" algn="tl" rotWithShape="0">
              <a:prstClr val="black">
                <a:alpha val="40000"/>
              </a:prstClr>
            </a:outerShdw>
          </a:effectLst>
        </p:spPr>
      </p:pic>
      <p:sp>
        <p:nvSpPr>
          <p:cNvPr id="2" name="Title 1"/>
          <p:cNvSpPr>
            <a:spLocks noGrp="1"/>
          </p:cNvSpPr>
          <p:nvPr>
            <p:ph type="title"/>
          </p:nvPr>
        </p:nvSpPr>
        <p:spPr/>
        <p:txBody>
          <a:bodyPr/>
          <a:lstStyle/>
          <a:p>
            <a:r>
              <a:rPr lang="en-US" dirty="0">
                <a:solidFill>
                  <a:schemeClr val="accent1"/>
                </a:solidFill>
              </a:rPr>
              <a:t>Sharing SciENcv Profiles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9B540C-44DA-4F69-89C9-7C84606640D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Oval 6">
            <a:extLst>
              <a:ext uri="{C183D7F6-B498-43B3-948B-1728B52AA6E4}">
                <adec:decorative xmlns:adec="http://schemas.microsoft.com/office/drawing/2017/decorative" val="1"/>
              </a:ext>
            </a:extLst>
          </p:cNvPr>
          <p:cNvSpPr/>
          <p:nvPr/>
        </p:nvSpPr>
        <p:spPr>
          <a:xfrm>
            <a:off x="2040466" y="5427134"/>
            <a:ext cx="2345267" cy="203199"/>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022654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762000" y="685800"/>
            <a:ext cx="7620000" cy="563563"/>
          </a:xfrm>
          <a:prstGeom prst="rect">
            <a:avLst/>
          </a:prstGeom>
          <a:noFill/>
          <a:ln w="9525">
            <a:noFill/>
            <a:miter lim="800000"/>
            <a:headEnd/>
            <a:tailEnd/>
          </a:ln>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4F81BD"/>
                </a:solidFill>
                <a:effectLst/>
                <a:uLnTx/>
                <a:uFillTx/>
                <a:latin typeface="Calibri"/>
                <a:ea typeface="+mn-ea"/>
                <a:cs typeface="+mn-cs"/>
              </a:rPr>
              <a:t>Helpful Links</a:t>
            </a:r>
          </a:p>
        </p:txBody>
      </p:sp>
      <p:sp>
        <p:nvSpPr>
          <p:cNvPr id="2" name="Content Placeholder 1"/>
          <p:cNvSpPr>
            <a:spLocks noGrp="1"/>
          </p:cNvSpPr>
          <p:nvPr>
            <p:ph idx="1"/>
          </p:nvPr>
        </p:nvSpPr>
        <p:spPr>
          <a:xfrm>
            <a:off x="88809" y="1947333"/>
            <a:ext cx="4564783" cy="2270925"/>
          </a:xfrm>
        </p:spPr>
        <p:txBody>
          <a:bodyPr>
            <a:noAutofit/>
          </a:bodyPr>
          <a:lstStyle/>
          <a:p>
            <a:r>
              <a:rPr lang="en-US" sz="1600" dirty="0"/>
              <a:t>My NCBI documentation:</a:t>
            </a:r>
            <a:br>
              <a:rPr lang="en-US" sz="1600" dirty="0"/>
            </a:br>
            <a:r>
              <a:rPr lang="en-US" sz="1600" dirty="0">
                <a:hlinkClick r:id="rId2"/>
              </a:rPr>
              <a:t>http://www.ncbi.nlm.nih.gov/books/NBK3843/</a:t>
            </a:r>
            <a:br>
              <a:rPr lang="en-US" sz="1600" dirty="0"/>
            </a:br>
            <a:endParaRPr lang="en-US" sz="1600" dirty="0"/>
          </a:p>
          <a:p>
            <a:r>
              <a:rPr lang="en-US" sz="1600" dirty="0"/>
              <a:t>Movie tutorial on managing compliance:</a:t>
            </a:r>
            <a:br>
              <a:rPr lang="en-US" sz="1600" dirty="0"/>
            </a:br>
            <a:r>
              <a:rPr lang="en-US" sz="1600" dirty="0">
                <a:hlinkClick r:id="rId3"/>
              </a:rPr>
              <a:t>http://youtu.be/JYODIOD_YYE</a:t>
            </a:r>
            <a:endParaRPr lang="en-US" sz="1600" dirty="0"/>
          </a:p>
          <a:p>
            <a:pPr marL="0" indent="0">
              <a:buNone/>
            </a:pPr>
            <a:endParaRPr lang="en-US" sz="1600" dirty="0"/>
          </a:p>
          <a:p>
            <a:r>
              <a:rPr lang="en-US" sz="1600" dirty="0"/>
              <a:t>NIH Public Access Policy homepage:</a:t>
            </a:r>
            <a:br>
              <a:rPr lang="en-US" sz="1600" dirty="0"/>
            </a:br>
            <a:r>
              <a:rPr lang="en-US" sz="1600" dirty="0">
                <a:hlinkClick r:id="rId4"/>
              </a:rPr>
              <a:t>http://</a:t>
            </a:r>
            <a:r>
              <a:rPr lang="en-US" sz="1600" dirty="0" err="1">
                <a:hlinkClick r:id="rId4"/>
              </a:rPr>
              <a:t>publicaccess.nih.gov</a:t>
            </a:r>
            <a:r>
              <a:rPr lang="en-US" sz="1600" dirty="0">
                <a:hlinkClick r:id="rId4"/>
              </a:rPr>
              <a:t>/</a:t>
            </a:r>
            <a:endParaRPr lang="en-US" sz="1600" dirty="0"/>
          </a:p>
          <a:p>
            <a:pPr marL="0" indent="0">
              <a:buNone/>
            </a:pPr>
            <a:endParaRPr lang="en-US" sz="2400" dirty="0"/>
          </a:p>
          <a:p>
            <a:pPr marL="0" indent="0">
              <a:buNone/>
            </a:pPr>
            <a:endParaRPr lang="en-US" sz="2400" dirty="0"/>
          </a:p>
        </p:txBody>
      </p:sp>
      <p:sp>
        <p:nvSpPr>
          <p:cNvPr id="4" name="Content Placeholder 2"/>
          <p:cNvSpPr txBox="1">
            <a:spLocks/>
          </p:cNvSpPr>
          <p:nvPr/>
        </p:nvSpPr>
        <p:spPr>
          <a:xfrm>
            <a:off x="4866735" y="1947333"/>
            <a:ext cx="4116465" cy="227092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SciENcv is available at: </a:t>
            </a:r>
          </a:p>
          <a:p>
            <a:pPr marL="40005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hlinkClick r:id="rId5"/>
              </a:rPr>
              <a:t>http://www.ncbi.nlm.nih.gov/account/</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SciENcv documentation: </a:t>
            </a:r>
            <a:r>
              <a:rPr kumimoji="0" lang="en-US" sz="1600" b="0" i="0" u="none" strike="noStrike" kern="1200" cap="none" spc="0" normalizeH="0" baseline="0" noProof="0" dirty="0">
                <a:ln>
                  <a:noFill/>
                </a:ln>
                <a:solidFill>
                  <a:prstClr val="black"/>
                </a:solidFill>
                <a:effectLst/>
                <a:uLnTx/>
                <a:uFillTx/>
                <a:latin typeface="Calibri"/>
                <a:ea typeface="+mn-ea"/>
                <a:cs typeface="+mn-cs"/>
                <a:hlinkClick r:id="rId6"/>
              </a:rPr>
              <a:t>http://www.ncbi.nlm.nih.gov/sciencv</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SciENcv video overview: </a:t>
            </a:r>
            <a:r>
              <a:rPr kumimoji="0" lang="en-US" sz="1600" b="0" i="0" u="sng" strike="noStrike" kern="1200" cap="none" spc="0" normalizeH="0" baseline="0" noProof="0" dirty="0">
                <a:ln>
                  <a:noFill/>
                </a:ln>
                <a:solidFill>
                  <a:prstClr val="black"/>
                </a:solidFill>
                <a:effectLst/>
                <a:uLnTx/>
                <a:uFillTx/>
                <a:latin typeface="Calibri"/>
                <a:ea typeface="+mn-ea"/>
                <a:cs typeface="+mn-cs"/>
                <a:hlinkClick r:id="rId7"/>
              </a:rPr>
              <a:t>http://youtu.be/PRWy-3GXhtU</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2126903" y="4931638"/>
            <a:ext cx="505015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Provide feedback to </a:t>
            </a:r>
            <a:r>
              <a:rPr kumimoji="0" lang="en-US" sz="2000" b="0" i="0" u="none" strike="noStrike" kern="1200" cap="none" spc="0" normalizeH="0" baseline="0" noProof="0" dirty="0">
                <a:ln>
                  <a:noFill/>
                </a:ln>
                <a:solidFill>
                  <a:prstClr val="black"/>
                </a:solidFill>
                <a:effectLst/>
                <a:uLnTx/>
                <a:uFillTx/>
                <a:latin typeface="Calibri"/>
                <a:ea typeface="+mn-ea"/>
                <a:cs typeface="+mn-cs"/>
                <a:hlinkClick r:id="rId8"/>
              </a:rPr>
              <a:t>info@ncbi.nlm.nih.gov</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9B540C-44DA-4F69-89C9-7C84606640D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41864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91" y="935182"/>
            <a:ext cx="8302336" cy="2768541"/>
          </a:xfrm>
        </p:spPr>
        <p:txBody>
          <a:bodyPr>
            <a:normAutofit fontScale="85000" lnSpcReduction="20000"/>
          </a:bodyPr>
          <a:lstStyle/>
          <a:p>
            <a:pPr marL="285750" indent="-285750">
              <a:buFont typeface="Arial" panose="020B0604020202020204" pitchFamily="34" charset="0"/>
              <a:buChar char="•"/>
            </a:pPr>
            <a:r>
              <a:rPr lang="en-US" dirty="0"/>
              <a:t>Where</a:t>
            </a:r>
          </a:p>
          <a:p>
            <a:pPr marL="685800" lvl="1">
              <a:buFont typeface="Arial" panose="020B0604020202020204" pitchFamily="34" charset="0"/>
              <a:buChar char="•"/>
            </a:pPr>
            <a:r>
              <a:rPr lang="en-US" dirty="0"/>
              <a:t>RPPRs: Preprints in Section C1; other products in section C5</a:t>
            </a:r>
          </a:p>
          <a:p>
            <a:pPr marL="685800" lvl="1">
              <a:buFont typeface="Arial" panose="020B0604020202020204" pitchFamily="34" charset="0"/>
              <a:buChar char="•"/>
            </a:pPr>
            <a:r>
              <a:rPr lang="en-US" dirty="0"/>
              <a:t>Applications: Progress Report Publication List, Biosketch</a:t>
            </a:r>
          </a:p>
          <a:p>
            <a:pPr marL="685800" lvl="1">
              <a:buFont typeface="Arial" panose="020B0604020202020204" pitchFamily="34" charset="0"/>
              <a:buChar char="•"/>
            </a:pPr>
            <a:endParaRPr lang="en-US" dirty="0"/>
          </a:p>
          <a:p>
            <a:pPr>
              <a:spcBef>
                <a:spcPts val="0"/>
              </a:spcBef>
              <a:spcAft>
                <a:spcPts val="450"/>
              </a:spcAft>
            </a:pPr>
            <a:r>
              <a:rPr lang="en-US" dirty="0"/>
              <a:t>Citation format standards: </a:t>
            </a:r>
            <a:r>
              <a:rPr lang="en-US" sz="2200" dirty="0">
                <a:solidFill>
                  <a:srgbClr val="FF0000"/>
                </a:solidFill>
              </a:rPr>
              <a:t>DOI</a:t>
            </a:r>
            <a:r>
              <a:rPr lang="en-US" sz="2200" dirty="0"/>
              <a:t>, list </a:t>
            </a:r>
            <a:r>
              <a:rPr lang="en-US" sz="2200" dirty="0">
                <a:solidFill>
                  <a:srgbClr val="FF0000"/>
                </a:solidFill>
              </a:rPr>
              <a:t>object type </a:t>
            </a:r>
            <a:r>
              <a:rPr lang="en-US" sz="2200" dirty="0"/>
              <a:t>(e.g. Preprint, protocol)</a:t>
            </a:r>
            <a:endParaRPr lang="en-US" dirty="0"/>
          </a:p>
          <a:p>
            <a:pPr marL="0" indent="0">
              <a:spcBef>
                <a:spcPts val="0"/>
              </a:spcBef>
              <a:spcAft>
                <a:spcPts val="450"/>
              </a:spcAft>
              <a:buNone/>
            </a:pPr>
            <a:r>
              <a:rPr lang="en-US" sz="1500" i="1" dirty="0"/>
              <a:t>Example</a:t>
            </a:r>
            <a:r>
              <a:rPr lang="en-US" sz="1500" dirty="0"/>
              <a:t>: Bar DZ, Atkatsh K, Tavarez U, Erdos MR, Gruenbaum Y, Collins FS. Biotinylation by antibody recognition- A novel method for proximity labeling. BioRxiv 069187 [</a:t>
            </a:r>
            <a:r>
              <a:rPr lang="en-US" sz="1500" b="1" dirty="0">
                <a:solidFill>
                  <a:srgbClr val="FF0000"/>
                </a:solidFill>
              </a:rPr>
              <a:t>Preprint</a:t>
            </a:r>
            <a:r>
              <a:rPr lang="en-US" sz="1500" dirty="0"/>
              <a:t>]. 2016 [cited 2017 Jan 12].  Available from: </a:t>
            </a:r>
            <a:r>
              <a:rPr lang="en-US" sz="1500" u="sng" dirty="0">
                <a:solidFill>
                  <a:srgbClr val="FF0000"/>
                </a:solidFill>
              </a:rPr>
              <a:t>https://</a:t>
            </a:r>
            <a:r>
              <a:rPr lang="en-US" sz="1500" b="1" u="sng" dirty="0">
                <a:solidFill>
                  <a:srgbClr val="FF0000"/>
                </a:solidFill>
              </a:rPr>
              <a:t>doi</a:t>
            </a:r>
            <a:r>
              <a:rPr lang="en-US" sz="1500" u="sng" dirty="0">
                <a:solidFill>
                  <a:srgbClr val="FF0000"/>
                </a:solidFill>
              </a:rPr>
              <a:t>.org/10.1101/069187</a:t>
            </a:r>
            <a:r>
              <a:rPr lang="en-US" sz="1500" dirty="0"/>
              <a:t>.</a:t>
            </a:r>
            <a:endParaRPr lang="en-US" sz="1700" dirty="0"/>
          </a:p>
          <a:p>
            <a:pPr lvl="1"/>
            <a:endParaRPr lang="en-US" sz="1200" dirty="0"/>
          </a:p>
        </p:txBody>
      </p:sp>
      <p:graphicFrame>
        <p:nvGraphicFramePr>
          <p:cNvPr id="4" name="Table 3"/>
          <p:cNvGraphicFramePr>
            <a:graphicFrameLocks noGrp="1"/>
          </p:cNvGraphicFramePr>
          <p:nvPr/>
        </p:nvGraphicFramePr>
        <p:xfrm>
          <a:off x="657225" y="3792082"/>
          <a:ext cx="7629526" cy="2263140"/>
        </p:xfrm>
        <a:graphic>
          <a:graphicData uri="http://schemas.openxmlformats.org/drawingml/2006/table">
            <a:tbl>
              <a:tblPr firstRow="1" bandRow="1">
                <a:tableStyleId>{5C22544A-7EE6-4342-B048-85BDC9FD1C3A}</a:tableStyleId>
              </a:tblPr>
              <a:tblGrid>
                <a:gridCol w="3814763">
                  <a:extLst>
                    <a:ext uri="{9D8B030D-6E8A-4147-A177-3AD203B41FA5}">
                      <a16:colId xmlns:a16="http://schemas.microsoft.com/office/drawing/2014/main" val="20000"/>
                    </a:ext>
                  </a:extLst>
                </a:gridCol>
                <a:gridCol w="3814763">
                  <a:extLst>
                    <a:ext uri="{9D8B030D-6E8A-4147-A177-3AD203B41FA5}">
                      <a16:colId xmlns:a16="http://schemas.microsoft.com/office/drawing/2014/main" val="20001"/>
                    </a:ext>
                  </a:extLst>
                </a:gridCol>
              </a:tblGrid>
              <a:tr h="2263140">
                <a:tc>
                  <a:txBody>
                    <a:bodyPr/>
                    <a:lstStyle/>
                    <a:p>
                      <a:pPr marL="0" indent="0" algn="ctr">
                        <a:buNone/>
                      </a:pPr>
                      <a:r>
                        <a:rPr lang="en-US" sz="1500" dirty="0">
                          <a:solidFill>
                            <a:schemeClr val="tx1"/>
                          </a:solidFill>
                        </a:rPr>
                        <a:t>To cite preprints arising from NIH awards</a:t>
                      </a:r>
                    </a:p>
                    <a:p>
                      <a:pPr marL="0" indent="0" algn="ctr">
                        <a:buNone/>
                      </a:pPr>
                      <a:endParaRPr lang="en-US" sz="1500" b="0" kern="1200" dirty="0">
                        <a:solidFill>
                          <a:schemeClr val="tx1"/>
                        </a:solidFill>
                        <a:latin typeface="+mn-lt"/>
                        <a:ea typeface="+mn-ea"/>
                        <a:cs typeface="+mn-cs"/>
                      </a:endParaRPr>
                    </a:p>
                    <a:p>
                      <a:pPr marL="285750" lvl="0" indent="-285750">
                        <a:buFont typeface="Arial" panose="020B0604020202020204" pitchFamily="34" charset="0"/>
                        <a:buChar char="•"/>
                      </a:pPr>
                      <a:r>
                        <a:rPr lang="en-US" sz="1500" b="0" dirty="0">
                          <a:solidFill>
                            <a:schemeClr val="tx1"/>
                          </a:solidFill>
                        </a:rPr>
                        <a:t>DOI</a:t>
                      </a:r>
                    </a:p>
                    <a:p>
                      <a:pPr marL="285750" lvl="0" indent="-285750">
                        <a:buFont typeface="Arial" panose="020B0604020202020204" pitchFamily="34" charset="0"/>
                        <a:buChar char="•"/>
                      </a:pPr>
                      <a:r>
                        <a:rPr lang="en-US" sz="1500" b="0" dirty="0">
                          <a:solidFill>
                            <a:schemeClr val="tx1"/>
                          </a:solidFill>
                        </a:rPr>
                        <a:t>Recommend CC-BY license</a:t>
                      </a:r>
                    </a:p>
                    <a:p>
                      <a:pPr marL="285750" lvl="0" indent="-285750">
                        <a:buFont typeface="Arial" panose="020B0604020202020204" pitchFamily="34" charset="0"/>
                        <a:buChar char="•"/>
                      </a:pPr>
                      <a:r>
                        <a:rPr lang="en-US" sz="1500" b="0" dirty="0">
                          <a:solidFill>
                            <a:schemeClr val="tx1"/>
                          </a:solidFill>
                        </a:rPr>
                        <a:t>Statement:</a:t>
                      </a:r>
                      <a:r>
                        <a:rPr lang="en-US" sz="1500" b="0" baseline="0" dirty="0">
                          <a:solidFill>
                            <a:schemeClr val="tx1"/>
                          </a:solidFill>
                        </a:rPr>
                        <a:t> </a:t>
                      </a:r>
                      <a:r>
                        <a:rPr lang="en-US" sz="1500" b="0" dirty="0">
                          <a:solidFill>
                            <a:schemeClr val="tx1"/>
                          </a:solidFill>
                        </a:rPr>
                        <a:t>not peer-reviewed </a:t>
                      </a:r>
                    </a:p>
                    <a:p>
                      <a:pPr marL="285750" lvl="0" indent="-285750">
                        <a:buFont typeface="Arial" panose="020B0604020202020204" pitchFamily="34" charset="0"/>
                        <a:buChar char="•"/>
                      </a:pPr>
                      <a:r>
                        <a:rPr lang="en-US" sz="1500" b="0" dirty="0">
                          <a:solidFill>
                            <a:schemeClr val="tx1"/>
                          </a:solidFill>
                        </a:rPr>
                        <a:t>Acknowledge</a:t>
                      </a:r>
                      <a:r>
                        <a:rPr lang="en-US" sz="1500" b="0" baseline="0" dirty="0">
                          <a:solidFill>
                            <a:schemeClr val="tx1"/>
                          </a:solidFill>
                        </a:rPr>
                        <a:t> funding</a:t>
                      </a:r>
                      <a:endParaRPr lang="en-US" sz="1500" b="0" dirty="0">
                        <a:solidFill>
                          <a:schemeClr val="tx1"/>
                        </a:solidFill>
                      </a:endParaRPr>
                    </a:p>
                    <a:p>
                      <a:pPr marL="285750" lvl="0" indent="-285750">
                        <a:buFont typeface="Arial" panose="020B0604020202020204" pitchFamily="34" charset="0"/>
                        <a:buChar char="•"/>
                      </a:pPr>
                      <a:r>
                        <a:rPr lang="en-US" sz="1500" b="0" dirty="0">
                          <a:solidFill>
                            <a:schemeClr val="tx1"/>
                          </a:solidFill>
                        </a:rPr>
                        <a:t>Declare competing interests</a:t>
                      </a:r>
                    </a:p>
                    <a:p>
                      <a:endParaRPr lang="en-US" sz="15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buNone/>
                      </a:pPr>
                      <a:r>
                        <a:rPr lang="en-US" sz="1500" dirty="0">
                          <a:solidFill>
                            <a:schemeClr val="tx1"/>
                          </a:solidFill>
                        </a:rPr>
                        <a:t>Repository best practices </a:t>
                      </a:r>
                    </a:p>
                    <a:p>
                      <a:pPr marL="342900" indent="-342900" algn="l">
                        <a:buFont typeface="Arial" panose="020B0604020202020204" pitchFamily="34" charset="0"/>
                        <a:buChar char="•"/>
                      </a:pPr>
                      <a:r>
                        <a:rPr lang="en-US" sz="1500" b="0" kern="1200" dirty="0">
                          <a:solidFill>
                            <a:schemeClr val="tx1"/>
                          </a:solidFill>
                          <a:latin typeface="+mn-lt"/>
                          <a:ea typeface="+mn-ea"/>
                          <a:cs typeface="+mn-cs"/>
                        </a:rPr>
                        <a:t>FAIR principles </a:t>
                      </a:r>
                      <a:r>
                        <a:rPr lang="en-US" sz="900" b="0" kern="1200" dirty="0">
                          <a:solidFill>
                            <a:schemeClr val="tx1"/>
                          </a:solidFill>
                          <a:latin typeface="+mn-lt"/>
                          <a:ea typeface="+mn-ea"/>
                          <a:cs typeface="+mn-cs"/>
                        </a:rPr>
                        <a:t>(Findable,</a:t>
                      </a:r>
                      <a:r>
                        <a:rPr lang="en-US" sz="900" b="0" kern="1200" baseline="0" dirty="0">
                          <a:solidFill>
                            <a:schemeClr val="tx1"/>
                          </a:solidFill>
                          <a:latin typeface="+mn-lt"/>
                          <a:ea typeface="+mn-ea"/>
                          <a:cs typeface="+mn-cs"/>
                        </a:rPr>
                        <a:t> Accessible, Interoperable, Reusable)</a:t>
                      </a:r>
                      <a:endParaRPr lang="en-US" sz="1500" b="0" kern="1200" dirty="0">
                        <a:solidFill>
                          <a:schemeClr val="tx1"/>
                        </a:solidFill>
                        <a:latin typeface="+mn-lt"/>
                        <a:ea typeface="+mn-ea"/>
                        <a:cs typeface="+mn-cs"/>
                      </a:endParaRPr>
                    </a:p>
                    <a:p>
                      <a:pPr marL="342900" lvl="0" indent="-342900">
                        <a:buFont typeface="Arial" panose="020B0604020202020204" pitchFamily="34" charset="0"/>
                        <a:buChar char="•"/>
                      </a:pPr>
                      <a:r>
                        <a:rPr lang="en-US" sz="1500" b="0" dirty="0">
                          <a:solidFill>
                            <a:schemeClr val="tx1"/>
                          </a:solidFill>
                        </a:rPr>
                        <a:t>Open metadata </a:t>
                      </a:r>
                    </a:p>
                    <a:p>
                      <a:pPr marL="342900" lvl="0" indent="-342900">
                        <a:buFont typeface="Arial" panose="020B0604020202020204" pitchFamily="34" charset="0"/>
                        <a:buChar char="•"/>
                      </a:pPr>
                      <a:r>
                        <a:rPr lang="en-US" sz="1500" b="0" kern="1200" dirty="0">
                          <a:solidFill>
                            <a:schemeClr val="tx1"/>
                          </a:solidFill>
                          <a:latin typeface="+mn-lt"/>
                          <a:ea typeface="+mn-ea"/>
                          <a:cs typeface="+mn-cs"/>
                        </a:rPr>
                        <a:t>Machine accessible and readable</a:t>
                      </a:r>
                    </a:p>
                    <a:p>
                      <a:pPr marL="342900" lvl="0" indent="-342900">
                        <a:buFont typeface="Arial" panose="020B0604020202020204" pitchFamily="34" charset="0"/>
                        <a:buChar char="•"/>
                      </a:pPr>
                      <a:r>
                        <a:rPr lang="en-US" sz="1500" b="0" kern="1200" dirty="0">
                          <a:solidFill>
                            <a:schemeClr val="tx1"/>
                          </a:solidFill>
                          <a:latin typeface="+mn-lt"/>
                          <a:ea typeface="+mn-ea"/>
                          <a:cs typeface="+mn-cs"/>
                        </a:rPr>
                        <a:t>Transparent policies </a:t>
                      </a:r>
                    </a:p>
                    <a:p>
                      <a:pPr marL="342900" lvl="0" indent="-342900">
                        <a:buFont typeface="Arial" panose="020B0604020202020204" pitchFamily="34" charset="0"/>
                        <a:buChar char="•"/>
                      </a:pPr>
                      <a:r>
                        <a:rPr lang="en-US" sz="1500" b="0" kern="1200" dirty="0">
                          <a:solidFill>
                            <a:schemeClr val="tx1"/>
                          </a:solidFill>
                          <a:latin typeface="+mn-lt"/>
                          <a:ea typeface="+mn-ea"/>
                          <a:cs typeface="+mn-cs"/>
                        </a:rPr>
                        <a:t>Versioning</a:t>
                      </a:r>
                    </a:p>
                    <a:p>
                      <a:pPr marL="742950" lvl="1" indent="-285750">
                        <a:buFont typeface="Courier New" panose="02070309020205020404" pitchFamily="49" charset="0"/>
                        <a:buChar char="o"/>
                      </a:pPr>
                      <a:r>
                        <a:rPr lang="en-US" sz="1500" b="0" dirty="0">
                          <a:solidFill>
                            <a:schemeClr val="tx1"/>
                          </a:solidFill>
                        </a:rPr>
                        <a:t>links to published version</a:t>
                      </a:r>
                    </a:p>
                    <a:p>
                      <a:pPr marL="742950" lvl="1" indent="-285750">
                        <a:buFont typeface="Courier New" panose="02070309020205020404" pitchFamily="49" charset="0"/>
                        <a:buChar char="o"/>
                      </a:pPr>
                      <a:r>
                        <a:rPr lang="en-US" sz="1500" b="0" dirty="0">
                          <a:solidFill>
                            <a:schemeClr val="tx1"/>
                          </a:solidFill>
                        </a:rPr>
                        <a:t>Tracks key changes </a:t>
                      </a:r>
                    </a:p>
                    <a:p>
                      <a:pPr marL="342900" lvl="0" indent="-342900">
                        <a:buFont typeface="Arial" panose="020B0604020202020204" pitchFamily="34" charset="0"/>
                        <a:buChar char="•"/>
                      </a:pPr>
                      <a:r>
                        <a:rPr lang="en-US" sz="1500" b="0" kern="1200" dirty="0">
                          <a:solidFill>
                            <a:schemeClr val="tx1"/>
                          </a:solidFill>
                          <a:latin typeface="+mn-lt"/>
                          <a:ea typeface="+mn-ea"/>
                          <a:cs typeface="+mn-cs"/>
                        </a:rPr>
                        <a:t>Permanent/archival plan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5" name="Slide Number Placeholder 4"/>
          <p:cNvSpPr>
            <a:spLocks noGrp="1"/>
          </p:cNvSpPr>
          <p:nvPr>
            <p:ph type="sldNum" sz="quarter" idx="4294967295"/>
          </p:nvPr>
        </p:nvSpPr>
        <p:spPr>
          <a:xfrm>
            <a:off x="8092786" y="6143581"/>
            <a:ext cx="451139" cy="27384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FEA08CD-AAD8-4230-8D61-87F3DE0F0562}" type="slidenum">
              <a:rPr kumimoji="0" lang="en-US" sz="1400" b="0" i="0" u="none" strike="noStrike" kern="1200" cap="none" spc="0" normalizeH="0" baseline="0" noProof="0" smtClean="0">
                <a:ln>
                  <a:noFill/>
                </a:ln>
                <a:solidFill>
                  <a:srgbClr val="FFFFFF"/>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7" name="Title 5"/>
          <p:cNvSpPr>
            <a:spLocks noGrp="1"/>
          </p:cNvSpPr>
          <p:nvPr>
            <p:ph type="title"/>
          </p:nvPr>
        </p:nvSpPr>
        <p:spPr>
          <a:xfrm>
            <a:off x="457200" y="-187036"/>
            <a:ext cx="8229600" cy="1143000"/>
          </a:xfrm>
        </p:spPr>
        <p:txBody>
          <a:bodyPr/>
          <a:lstStyle/>
          <a:p>
            <a:r>
              <a:rPr lang="en-US" dirty="0"/>
              <a:t>Interim Research Products</a:t>
            </a:r>
          </a:p>
        </p:txBody>
      </p:sp>
      <p:sp>
        <p:nvSpPr>
          <p:cNvPr id="6" name="TextBox 5">
            <a:extLst>
              <a:ext uri="{FF2B5EF4-FFF2-40B4-BE49-F238E27FC236}">
                <a16:creationId xmlns:a16="http://schemas.microsoft.com/office/drawing/2014/main" id="{E36C7CA5-CA83-6340-AA2A-4A123985B929}"/>
              </a:ext>
            </a:extLst>
          </p:cNvPr>
          <p:cNvSpPr txBox="1"/>
          <p:nvPr/>
        </p:nvSpPr>
        <p:spPr>
          <a:xfrm>
            <a:off x="1701932" y="6055222"/>
            <a:ext cx="5833654" cy="523220"/>
          </a:xfrm>
          <a:prstGeom prst="rect">
            <a:avLst/>
          </a:prstGeom>
          <a:noFill/>
          <a:ln w="22225">
            <a:solidFill>
              <a:schemeClr val="accent6">
                <a:alpha val="58000"/>
              </a:schemeClr>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Guide notice: Reporting Preprints and Other Interim Research Products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hlinkClick r:id="rId3"/>
              </a:rPr>
              <a:t>https://grants.nih.gov/grants/guide/notice-files/NOT-OD-17-050.html</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p:txBody>
      </p:sp>
    </p:spTree>
    <p:extLst>
      <p:ext uri="{BB962C8B-B14F-4D97-AF65-F5344CB8AC3E}">
        <p14:creationId xmlns:p14="http://schemas.microsoft.com/office/powerpoint/2010/main" val="3997657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225AE9-42ED-41FD-99C7-4F2DEA325F58}"/>
              </a:ext>
            </a:extLst>
          </p:cNvPr>
          <p:cNvSpPr>
            <a:spLocks noGrp="1"/>
          </p:cNvSpPr>
          <p:nvPr>
            <p:ph type="title"/>
          </p:nvPr>
        </p:nvSpPr>
        <p:spPr>
          <a:xfrm>
            <a:off x="267928" y="382611"/>
            <a:ext cx="8229600" cy="532805"/>
          </a:xfrm>
        </p:spPr>
        <p:txBody>
          <a:bodyPr/>
          <a:lstStyle/>
          <a:p>
            <a:r>
              <a:rPr lang="en-US" sz="3200" b="1" dirty="0"/>
              <a:t>The Gateway for NIH Grant Applications</a:t>
            </a:r>
          </a:p>
        </p:txBody>
      </p:sp>
      <p:sp>
        <p:nvSpPr>
          <p:cNvPr id="12290" name="Rectangle 4"/>
          <p:cNvSpPr>
            <a:spLocks noGrp="1" noChangeArrowheads="1"/>
          </p:cNvSpPr>
          <p:nvPr>
            <p:ph type="body" sz="half" idx="2"/>
          </p:nvPr>
        </p:nvSpPr>
        <p:spPr/>
        <p:txBody>
          <a:bodyPr/>
          <a:lstStyle/>
          <a:p>
            <a:r>
              <a:rPr lang="en-US" dirty="0"/>
              <a:t>Receives all NIH  applications</a:t>
            </a:r>
          </a:p>
          <a:p>
            <a:r>
              <a:rPr lang="en-US" dirty="0"/>
              <a:t>Refers them to NIH  Institutes/Centers and to scientific review groups</a:t>
            </a:r>
          </a:p>
          <a:p>
            <a:r>
              <a:rPr lang="en-US" dirty="0"/>
              <a:t>Reviews the majority of NIH grant applications for scientific merit</a:t>
            </a:r>
          </a:p>
        </p:txBody>
      </p:sp>
      <p:sp>
        <p:nvSpPr>
          <p:cNvPr id="12292" name="Text Box 8"/>
          <p:cNvSpPr txBox="1">
            <a:spLocks noChangeArrowheads="1"/>
          </p:cNvSpPr>
          <p:nvPr/>
        </p:nvSpPr>
        <p:spPr bwMode="auto">
          <a:xfrm>
            <a:off x="411137" y="1308813"/>
            <a:ext cx="4956225" cy="455774"/>
          </a:xfrm>
          <a:prstGeom prst="rect">
            <a:avLst/>
          </a:prstGeom>
          <a:noFill/>
          <a:ln w="9525">
            <a:noFill/>
            <a:miter lim="800000"/>
            <a:headEnd/>
            <a:tailEnd/>
          </a:ln>
        </p:spPr>
        <p:txBody>
          <a:bodyPr wrap="none" lIns="85596" tIns="42803" rIns="85596" bIns="42803">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688B2D"/>
                </a:solidFill>
                <a:effectLst/>
                <a:uLnTx/>
                <a:uFillTx/>
                <a:latin typeface="Arial"/>
                <a:ea typeface="+mn-ea"/>
                <a:cs typeface="+mn-cs"/>
              </a:rPr>
              <a:t> </a:t>
            </a:r>
            <a:r>
              <a:rPr kumimoji="0" lang="en-US" sz="2400" b="1" i="0" u="none" strike="noStrike" kern="1200" cap="none" spc="0" normalizeH="0" baseline="0" noProof="0" dirty="0">
                <a:ln>
                  <a:noFill/>
                </a:ln>
                <a:solidFill>
                  <a:srgbClr val="688B2D"/>
                </a:solidFill>
                <a:effectLst/>
                <a:uLnTx/>
                <a:uFillTx/>
                <a:latin typeface="Arial"/>
                <a:ea typeface="+mn-ea"/>
                <a:cs typeface="+mn-cs"/>
              </a:rPr>
              <a:t>The Center for Scientific Review</a:t>
            </a:r>
          </a:p>
        </p:txBody>
      </p:sp>
      <p:pic>
        <p:nvPicPr>
          <p:cNvPr id="1026" name="Picture 2" descr="a4e7c351-82c1-49c2-8a86-75da15da7257@namprd09">
            <a:extLst>
              <a:ext uri="{FF2B5EF4-FFF2-40B4-BE49-F238E27FC236}">
                <a16:creationId xmlns:a16="http://schemas.microsoft.com/office/drawing/2014/main" id="{203F8715-D62D-46D6-B811-FDC2C1E2D9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934914"/>
            <a:ext cx="4559300" cy="3347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3260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0558A"/>
                </a:solidFill>
              </a:rPr>
              <a:t>Why?</a:t>
            </a:r>
          </a:p>
        </p:txBody>
      </p:sp>
      <p:sp>
        <p:nvSpPr>
          <p:cNvPr id="6" name="Content Placeholder 5"/>
          <p:cNvSpPr>
            <a:spLocks noGrp="1"/>
          </p:cNvSpPr>
          <p:nvPr>
            <p:ph idx="1"/>
          </p:nvPr>
        </p:nvSpPr>
        <p:spPr>
          <a:xfrm>
            <a:off x="488179" y="1561012"/>
            <a:ext cx="8229600" cy="4525963"/>
          </a:xfrm>
        </p:spPr>
        <p:txBody>
          <a:bodyPr/>
          <a:lstStyle/>
          <a:p>
            <a:pPr marL="0" indent="0">
              <a:lnSpc>
                <a:spcPct val="120000"/>
              </a:lnSpc>
              <a:buNone/>
            </a:pPr>
            <a:r>
              <a:rPr lang="en-US" sz="2800" dirty="0"/>
              <a:t>Allows applicants to: </a:t>
            </a:r>
          </a:p>
          <a:p>
            <a:pPr marL="285750" indent="-285750">
              <a:lnSpc>
                <a:spcPct val="120000"/>
              </a:lnSpc>
              <a:buFont typeface="Arial" panose="020B0604020202020204" pitchFamily="34" charset="0"/>
              <a:buChar char="•"/>
            </a:pPr>
            <a:r>
              <a:rPr lang="en-US" sz="2800" dirty="0"/>
              <a:t>describe the magnitude and significance of their scientific contributions (including publications)</a:t>
            </a:r>
          </a:p>
          <a:p>
            <a:pPr marL="285750" indent="-285750">
              <a:lnSpc>
                <a:spcPct val="120000"/>
              </a:lnSpc>
              <a:buFont typeface="Arial" panose="020B0604020202020204" pitchFamily="34" charset="0"/>
              <a:buChar char="•"/>
            </a:pPr>
            <a:r>
              <a:rPr lang="en-US" sz="2800" dirty="0"/>
              <a:t>provide detailed information about their research experience in the context of the proposed project</a:t>
            </a:r>
          </a:p>
          <a:p>
            <a:pPr marL="0" indent="0">
              <a:lnSpc>
                <a:spcPct val="120000"/>
              </a:lnSpc>
              <a:buNone/>
            </a:pPr>
            <a:r>
              <a:rPr lang="en-US" sz="2800" dirty="0"/>
              <a:t> </a:t>
            </a:r>
          </a:p>
          <a:p>
            <a:endParaRPr lang="en-US" dirty="0"/>
          </a:p>
          <a:p>
            <a:pPr marL="0" indent="0">
              <a:buNone/>
            </a:pPr>
            <a:endParaRPr lang="en-US" dirty="0"/>
          </a:p>
        </p:txBody>
      </p:sp>
      <p:sp>
        <p:nvSpPr>
          <p:cNvPr id="7" name="TextBox 6">
            <a:extLst>
              <a:ext uri="{FF2B5EF4-FFF2-40B4-BE49-F238E27FC236}">
                <a16:creationId xmlns:a16="http://schemas.microsoft.com/office/drawing/2014/main" id="{450FEBB3-77C6-FD45-AD0B-CDF45346F344}"/>
              </a:ext>
            </a:extLst>
          </p:cNvPr>
          <p:cNvSpPr txBox="1"/>
          <p:nvPr/>
        </p:nvSpPr>
        <p:spPr>
          <a:xfrm>
            <a:off x="511827" y="5486400"/>
            <a:ext cx="6165273" cy="646331"/>
          </a:xfrm>
          <a:prstGeom prst="rect">
            <a:avLst/>
          </a:prstGeom>
          <a:noFill/>
          <a:ln w="22225">
            <a:solidFill>
              <a:schemeClr val="accent6">
                <a:alpha val="58000"/>
              </a:schemeClr>
            </a:solidFill>
          </a:ln>
        </p:spPr>
        <p:txBody>
          <a:bodyPr wrap="square" rtlCol="0">
            <a:spAutoFit/>
          </a:bodyPr>
          <a:lstStyle/>
          <a:p>
            <a:r>
              <a:rPr lang="en-US" b="1" dirty="0"/>
              <a:t>Forms, instructions, and samples available at</a:t>
            </a:r>
            <a:r>
              <a:rPr lang="en-US" dirty="0"/>
              <a:t>:</a:t>
            </a:r>
          </a:p>
          <a:p>
            <a:r>
              <a:rPr lang="en-US" dirty="0">
                <a:hlinkClick r:id="rId3"/>
              </a:rPr>
              <a:t>https://grants.nih.gov/grants/forms/biosketch.htm</a:t>
            </a:r>
            <a:r>
              <a:rPr lang="en-US" dirty="0"/>
              <a:t> </a:t>
            </a:r>
          </a:p>
        </p:txBody>
      </p:sp>
    </p:spTree>
    <p:extLst>
      <p:ext uri="{BB962C8B-B14F-4D97-AF65-F5344CB8AC3E}">
        <p14:creationId xmlns:p14="http://schemas.microsoft.com/office/powerpoint/2010/main" val="680659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0558A"/>
                </a:solidFill>
              </a:rPr>
              <a:t>Who?</a:t>
            </a:r>
          </a:p>
        </p:txBody>
      </p:sp>
      <p:sp>
        <p:nvSpPr>
          <p:cNvPr id="6" name="Content Placeholder 5"/>
          <p:cNvSpPr>
            <a:spLocks noGrp="1"/>
          </p:cNvSpPr>
          <p:nvPr>
            <p:ph idx="1"/>
          </p:nvPr>
        </p:nvSpPr>
        <p:spPr>
          <a:xfrm>
            <a:off x="488179" y="1561012"/>
            <a:ext cx="8229600" cy="4525963"/>
          </a:xfrm>
        </p:spPr>
        <p:txBody>
          <a:bodyPr/>
          <a:lstStyle/>
          <a:p>
            <a:pPr marL="0" indent="0">
              <a:lnSpc>
                <a:spcPct val="120000"/>
              </a:lnSpc>
              <a:buNone/>
            </a:pPr>
            <a:r>
              <a:rPr lang="en-US" dirty="0"/>
              <a:t>All senior/key personnel and </a:t>
            </a:r>
            <a:r>
              <a:rPr lang="en-US" dirty="0">
                <a:hlinkClick r:id="rId3"/>
              </a:rPr>
              <a:t>other significant contributors (OSCs)</a:t>
            </a:r>
            <a:r>
              <a:rPr lang="en-US" dirty="0"/>
              <a:t> must include biographical sketches (</a:t>
            </a:r>
            <a:r>
              <a:rPr lang="en-US" dirty="0" err="1"/>
              <a:t>biosketches</a:t>
            </a:r>
            <a:r>
              <a:rPr lang="en-US" dirty="0"/>
              <a:t>).</a:t>
            </a:r>
            <a:r>
              <a:rPr lang="en-US" sz="2800" dirty="0"/>
              <a:t> </a:t>
            </a:r>
          </a:p>
          <a:p>
            <a:pPr marL="0" indent="0">
              <a:lnSpc>
                <a:spcPct val="120000"/>
              </a:lnSpc>
              <a:buNone/>
            </a:pPr>
            <a:endParaRPr lang="en-US" sz="2800" dirty="0"/>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BA9B540C-44DA-4F69-89C9-7C84606640D3}" type="slidenum">
              <a:rPr lang="en-US" smtClean="0">
                <a:solidFill>
                  <a:prstClr val="black">
                    <a:tint val="75000"/>
                  </a:prstClr>
                </a:solidFill>
                <a:latin typeface="Calibri"/>
              </a:rPr>
              <a:pPr/>
              <a:t>7</a:t>
            </a:fld>
            <a:endParaRPr lang="en-US">
              <a:solidFill>
                <a:prstClr val="black">
                  <a:tint val="75000"/>
                </a:prstClr>
              </a:solidFill>
              <a:latin typeface="Calibri"/>
            </a:endParaRPr>
          </a:p>
        </p:txBody>
      </p:sp>
    </p:spTree>
    <p:extLst>
      <p:ext uri="{BB962C8B-B14F-4D97-AF65-F5344CB8AC3E}">
        <p14:creationId xmlns:p14="http://schemas.microsoft.com/office/powerpoint/2010/main" val="1531885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6EA5A0-94CF-4AD7-BBCC-926635632ED8}"/>
              </a:ext>
            </a:extLst>
          </p:cNvPr>
          <p:cNvSpPr>
            <a:spLocks noGrp="1"/>
          </p:cNvSpPr>
          <p:nvPr>
            <p:ph type="title"/>
          </p:nvPr>
        </p:nvSpPr>
        <p:spPr>
          <a:xfrm>
            <a:off x="228600" y="0"/>
            <a:ext cx="8229600" cy="1069848"/>
          </a:xfrm>
        </p:spPr>
        <p:txBody>
          <a:bodyPr/>
          <a:lstStyle/>
          <a:p>
            <a:r>
              <a:rPr lang="en-US" sz="3200" b="1" dirty="0"/>
              <a:t>NIH </a:t>
            </a:r>
            <a:r>
              <a:rPr lang="en-US" sz="3200" b="1" dirty="0" err="1"/>
              <a:t>Biosketch</a:t>
            </a:r>
            <a:r>
              <a:rPr lang="en-US" sz="3200" b="1" dirty="0"/>
              <a:t> Form</a:t>
            </a:r>
          </a:p>
        </p:txBody>
      </p:sp>
      <p:sp>
        <p:nvSpPr>
          <p:cNvPr id="2" name="Slide Number Placeholder 1"/>
          <p:cNvSpPr>
            <a:spLocks noGrp="1"/>
          </p:cNvSpPr>
          <p:nvPr>
            <p:ph type="sldNum" sz="quarter" idx="12"/>
          </p:nvPr>
        </p:nvSpPr>
        <p:spPr/>
        <p:txBody>
          <a:bodyPr/>
          <a:lstStyle/>
          <a:p>
            <a:fld id="{BA9B540C-44DA-4F69-89C9-7C84606640D3}" type="slidenum">
              <a:rPr lang="en-US" smtClean="0"/>
              <a:pPr/>
              <a:t>8</a:t>
            </a:fld>
            <a:endParaRPr lang="en-US" dirty="0"/>
          </a:p>
        </p:txBody>
      </p:sp>
      <p:pic>
        <p:nvPicPr>
          <p:cNvPr id="3" name="Picture 2" title="Image of Biosketch top table">
            <a:extLst>
              <a:ext uri="{FF2B5EF4-FFF2-40B4-BE49-F238E27FC236}">
                <a16:creationId xmlns:a16="http://schemas.microsoft.com/office/drawing/2014/main" id="{0D5AACFF-E274-4B44-AD8B-2FE64051A3D5}"/>
              </a:ext>
            </a:extLst>
          </p:cNvPr>
          <p:cNvPicPr>
            <a:picLocks noChangeAspect="1"/>
          </p:cNvPicPr>
          <p:nvPr/>
        </p:nvPicPr>
        <p:blipFill rotWithShape="1">
          <a:blip r:embed="rId3"/>
          <a:srcRect b="3469"/>
          <a:stretch/>
        </p:blipFill>
        <p:spPr>
          <a:xfrm>
            <a:off x="1187609" y="1016284"/>
            <a:ext cx="6768782" cy="4241516"/>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B2AED87C-9B4D-4723-B004-7F945A80E2C2}"/>
              </a:ext>
            </a:extLst>
          </p:cNvPr>
          <p:cNvSpPr txBox="1"/>
          <p:nvPr/>
        </p:nvSpPr>
        <p:spPr>
          <a:xfrm>
            <a:off x="511827" y="5486400"/>
            <a:ext cx="6165273" cy="646331"/>
          </a:xfrm>
          <a:prstGeom prst="rect">
            <a:avLst/>
          </a:prstGeom>
          <a:noFill/>
          <a:ln w="22225">
            <a:solidFill>
              <a:schemeClr val="accent6">
                <a:alpha val="58000"/>
              </a:schemeClr>
            </a:solidFill>
          </a:ln>
        </p:spPr>
        <p:txBody>
          <a:bodyPr wrap="square" rtlCol="0">
            <a:spAutoFit/>
          </a:bodyPr>
          <a:lstStyle/>
          <a:p>
            <a:r>
              <a:rPr lang="en-US" b="1" dirty="0"/>
              <a:t>Forms, instructions, and samples available at</a:t>
            </a:r>
            <a:r>
              <a:rPr lang="en-US" dirty="0"/>
              <a:t>:</a:t>
            </a:r>
          </a:p>
          <a:p>
            <a:r>
              <a:rPr lang="en-US" dirty="0">
                <a:hlinkClick r:id="rId4"/>
              </a:rPr>
              <a:t>https://grants.nih.gov/grants/forms/biosketch.htm</a:t>
            </a:r>
            <a:r>
              <a:rPr lang="en-US" dirty="0"/>
              <a:t> </a:t>
            </a:r>
          </a:p>
        </p:txBody>
      </p:sp>
    </p:spTree>
    <p:extLst>
      <p:ext uri="{BB962C8B-B14F-4D97-AF65-F5344CB8AC3E}">
        <p14:creationId xmlns:p14="http://schemas.microsoft.com/office/powerpoint/2010/main" val="206812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New NIH Biosketch , Section A screenshot"/>
          <p:cNvPicPr>
            <a:picLocks noChangeAspect="1"/>
          </p:cNvPicPr>
          <p:nvPr/>
        </p:nvPicPr>
        <p:blipFill>
          <a:blip r:embed="rId3"/>
          <a:stretch>
            <a:fillRect/>
          </a:stretch>
        </p:blipFill>
        <p:spPr>
          <a:xfrm>
            <a:off x="696192" y="936858"/>
            <a:ext cx="7643091" cy="4874463"/>
          </a:xfrm>
          <a:prstGeom prst="rect">
            <a:avLst/>
          </a:prstGeom>
          <a:effectLst>
            <a:outerShdw blurRad="152400" dist="63500" dir="2700000" algn="tl" rotWithShape="0">
              <a:srgbClr val="000000">
                <a:alpha val="43000"/>
              </a:srgbClr>
            </a:outerShdw>
          </a:effectLst>
        </p:spPr>
      </p:pic>
      <p:sp>
        <p:nvSpPr>
          <p:cNvPr id="7" name="Title 6">
            <a:extLst>
              <a:ext uri="{FF2B5EF4-FFF2-40B4-BE49-F238E27FC236}">
                <a16:creationId xmlns:a16="http://schemas.microsoft.com/office/drawing/2014/main" id="{FF64268E-C58A-430E-80E7-6CBF0DCDD7A3}"/>
              </a:ext>
            </a:extLst>
          </p:cNvPr>
          <p:cNvSpPr>
            <a:spLocks noGrp="1"/>
          </p:cNvSpPr>
          <p:nvPr>
            <p:ph type="title"/>
          </p:nvPr>
        </p:nvSpPr>
        <p:spPr>
          <a:xfrm>
            <a:off x="304800" y="9525"/>
            <a:ext cx="8229600" cy="1069848"/>
          </a:xfrm>
        </p:spPr>
        <p:txBody>
          <a:bodyPr/>
          <a:lstStyle/>
          <a:p>
            <a:r>
              <a:rPr lang="en-US" sz="3200" b="1" dirty="0"/>
              <a:t>NIH </a:t>
            </a:r>
            <a:r>
              <a:rPr lang="en-US" sz="3200" b="1" dirty="0" err="1"/>
              <a:t>Biosketch</a:t>
            </a:r>
            <a:r>
              <a:rPr lang="en-US" sz="3200" b="1" dirty="0"/>
              <a:t> Form, Section A</a:t>
            </a:r>
          </a:p>
        </p:txBody>
      </p:sp>
      <p:sp>
        <p:nvSpPr>
          <p:cNvPr id="2" name="Slide Number Placeholder 1"/>
          <p:cNvSpPr>
            <a:spLocks noGrp="1"/>
          </p:cNvSpPr>
          <p:nvPr>
            <p:ph type="sldNum" sz="quarter" idx="12"/>
          </p:nvPr>
        </p:nvSpPr>
        <p:spPr/>
        <p:txBody>
          <a:bodyPr/>
          <a:lstStyle/>
          <a:p>
            <a:fld id="{BA9B540C-44DA-4F69-89C9-7C84606640D3}" type="slidenum">
              <a:rPr lang="en-US" smtClean="0"/>
              <a:pPr/>
              <a:t>9</a:t>
            </a:fld>
            <a:endParaRPr lang="en-US" dirty="0"/>
          </a:p>
        </p:txBody>
      </p:sp>
      <p:sp>
        <p:nvSpPr>
          <p:cNvPr id="3" name="TextBox 2"/>
          <p:cNvSpPr txBox="1"/>
          <p:nvPr/>
        </p:nvSpPr>
        <p:spPr>
          <a:xfrm>
            <a:off x="1143000" y="5867400"/>
            <a:ext cx="6942542" cy="461665"/>
          </a:xfrm>
          <a:prstGeom prst="rect">
            <a:avLst/>
          </a:prstGeom>
          <a:noFill/>
        </p:spPr>
        <p:txBody>
          <a:bodyPr wrap="none" rtlCol="0">
            <a:spAutoFit/>
          </a:bodyPr>
          <a:lstStyle/>
          <a:p>
            <a:r>
              <a:rPr lang="en-US" sz="2400" b="1" dirty="0">
                <a:solidFill>
                  <a:srgbClr val="008000"/>
                </a:solidFill>
              </a:rPr>
              <a:t>Your qualifications for your </a:t>
            </a:r>
            <a:r>
              <a:rPr lang="en-US" sz="2400" b="1" u="sng" dirty="0">
                <a:solidFill>
                  <a:srgbClr val="008000"/>
                </a:solidFill>
              </a:rPr>
              <a:t>role</a:t>
            </a:r>
            <a:r>
              <a:rPr lang="en-US" sz="2400" b="1" dirty="0">
                <a:solidFill>
                  <a:srgbClr val="008000"/>
                </a:solidFill>
              </a:rPr>
              <a:t> on the project</a:t>
            </a:r>
          </a:p>
        </p:txBody>
      </p:sp>
    </p:spTree>
    <p:extLst>
      <p:ext uri="{BB962C8B-B14F-4D97-AF65-F5344CB8AC3E}">
        <p14:creationId xmlns:p14="http://schemas.microsoft.com/office/powerpoint/2010/main" val="15357477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Custom 2">
      <a:dk1>
        <a:sysClr val="windowText" lastClr="000000"/>
      </a:dk1>
      <a:lt1>
        <a:sysClr val="window" lastClr="FFFFFF"/>
      </a:lt1>
      <a:dk2>
        <a:srgbClr val="20558A"/>
      </a:dk2>
      <a:lt2>
        <a:srgbClr val="EEECE1"/>
      </a:lt2>
      <a:accent1>
        <a:srgbClr val="20558A"/>
      </a:accent1>
      <a:accent2>
        <a:srgbClr val="719500"/>
      </a:accent2>
      <a:accent3>
        <a:srgbClr val="5F9BAF"/>
      </a:accent3>
      <a:accent4>
        <a:srgbClr val="C0143C"/>
      </a:accent4>
      <a:accent5>
        <a:srgbClr val="4BACC6"/>
      </a:accent5>
      <a:accent6>
        <a:srgbClr val="E57200"/>
      </a:accent6>
      <a:hlink>
        <a:srgbClr val="002060"/>
      </a:hlink>
      <a:folHlink>
        <a:srgbClr val="6C3A7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ER PowerPoint templat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ciENc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636883537B1154D9C336218D304A6EC" ma:contentTypeVersion="1" ma:contentTypeDescription="Create a new document." ma:contentTypeScope="" ma:versionID="56b1edd68737a2785dc74b8eb074382b">
  <xsd:schema xmlns:xsd="http://www.w3.org/2001/XMLSchema" xmlns:xs="http://www.w3.org/2001/XMLSchema" xmlns:p="http://schemas.microsoft.com/office/2006/metadata/properties" xmlns:ns2="f24dec6e-ef8a-4098-9e68-5eb61f99d0f0" targetNamespace="http://schemas.microsoft.com/office/2006/metadata/properties" ma:root="true" ma:fieldsID="b67a5d10874269a2606146e17030a93e" ns2:_="">
    <xsd:import namespace="f24dec6e-ef8a-4098-9e68-5eb61f99d0f0"/>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4dec6e-ef8a-4098-9e68-5eb61f99d0f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FAC11F-4B09-4284-958C-081128C65D32}">
  <ds:schemaRefs>
    <ds:schemaRef ds:uri="http://schemas.microsoft.com/sharepoint/v3/contenttype/forms"/>
  </ds:schemaRefs>
</ds:datastoreItem>
</file>

<file path=customXml/itemProps2.xml><?xml version="1.0" encoding="utf-8"?>
<ds:datastoreItem xmlns:ds="http://schemas.openxmlformats.org/officeDocument/2006/customXml" ds:itemID="{03ED9886-8626-4258-9E3C-8AC46B353C98}">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f24dec6e-ef8a-4098-9e68-5eb61f99d0f0"/>
    <ds:schemaRef ds:uri="http://www.w3.org/XML/1998/namespace"/>
  </ds:schemaRefs>
</ds:datastoreItem>
</file>

<file path=customXml/itemProps3.xml><?xml version="1.0" encoding="utf-8"?>
<ds:datastoreItem xmlns:ds="http://schemas.openxmlformats.org/officeDocument/2006/customXml" ds:itemID="{97245222-5FF8-4BAF-87E1-D8D214B5F8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4dec6e-ef8a-4098-9e68-5eb61f99d0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28432</TotalTime>
  <Words>2098</Words>
  <Application>Microsoft Office PowerPoint</Application>
  <PresentationFormat>On-screen Show (4:3)</PresentationFormat>
  <Paragraphs>480</Paragraphs>
  <Slides>46</Slides>
  <Notes>34</Notes>
  <HiddenSlides>1</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46</vt:i4>
      </vt:variant>
    </vt:vector>
  </HeadingPairs>
  <TitlesOfParts>
    <vt:vector size="56" baseType="lpstr">
      <vt:lpstr>Arial</vt:lpstr>
      <vt:lpstr>Bodoni MT</vt:lpstr>
      <vt:lpstr>Calibri</vt:lpstr>
      <vt:lpstr>Courier New</vt:lpstr>
      <vt:lpstr>Georgia</vt:lpstr>
      <vt:lpstr>Trebuchet MS</vt:lpstr>
      <vt:lpstr>Wingdings 2</vt:lpstr>
      <vt:lpstr>Urban</vt:lpstr>
      <vt:lpstr>OER PowerPoint template</vt:lpstr>
      <vt:lpstr>SciENcv</vt:lpstr>
      <vt:lpstr>NIH Biosketch and SciENcv</vt:lpstr>
      <vt:lpstr>Session Plan</vt:lpstr>
      <vt:lpstr>The NIH Biosketch</vt:lpstr>
      <vt:lpstr>NIH Institutes and Centers</vt:lpstr>
      <vt:lpstr>The Gateway for NIH Grant Applications</vt:lpstr>
      <vt:lpstr>Why?</vt:lpstr>
      <vt:lpstr>Who?</vt:lpstr>
      <vt:lpstr>NIH Biosketch Form</vt:lpstr>
      <vt:lpstr>NIH Biosketch Form, Section A</vt:lpstr>
      <vt:lpstr>NIH Biosketch Form, Section B</vt:lpstr>
      <vt:lpstr>NIH Biosketch Form, Section C</vt:lpstr>
      <vt:lpstr>NIH Biosketch Form, Section D</vt:lpstr>
      <vt:lpstr>Interim Research Products</vt:lpstr>
      <vt:lpstr>Biosketch Compliance</vt:lpstr>
      <vt:lpstr>Biosketch Summary</vt:lpstr>
      <vt:lpstr>Biosketch Summary</vt:lpstr>
      <vt:lpstr>SciENcv Overview</vt:lpstr>
      <vt:lpstr>SciENcv = Science Experts Network Curriculum Vitae</vt:lpstr>
      <vt:lpstr>Research Funding Cycle</vt:lpstr>
      <vt:lpstr>SF424 Application guide, 245 pages</vt:lpstr>
      <vt:lpstr>Grants.gov</vt:lpstr>
      <vt:lpstr>PowerPoint Presentation</vt:lpstr>
      <vt:lpstr>Getting Started with SciENcv</vt:lpstr>
      <vt:lpstr>Where to start? </vt:lpstr>
      <vt:lpstr>Linking an eRA Commons account </vt:lpstr>
      <vt:lpstr>Other sign in options </vt:lpstr>
      <vt:lpstr>Linked accounts</vt:lpstr>
      <vt:lpstr>My NCBI main page </vt:lpstr>
      <vt:lpstr>SciENcv main page</vt:lpstr>
      <vt:lpstr>Creating a new SciENcv profile</vt:lpstr>
      <vt:lpstr>Create a new SciENcv profile page </vt:lpstr>
      <vt:lpstr>NIH Biosketch page</vt:lpstr>
      <vt:lpstr>Controls for editing data</vt:lpstr>
      <vt:lpstr>Populating sections with linked data – pick lists</vt:lpstr>
      <vt:lpstr>Selecting citations</vt:lpstr>
      <vt:lpstr>PowerPoint Presentation</vt:lpstr>
      <vt:lpstr>Options for adding citations to My Bibliography</vt:lpstr>
      <vt:lpstr>Additional citations types added to My Bibliography</vt:lpstr>
      <vt:lpstr>Bulk upload citations in MEDLINE or RIS formats</vt:lpstr>
      <vt:lpstr>Fellowship biosketch</vt:lpstr>
      <vt:lpstr>Fellowship biosketch</vt:lpstr>
      <vt:lpstr>Selecting awards</vt:lpstr>
      <vt:lpstr>Sharing SciENcv Profiles</vt:lpstr>
      <vt:lpstr>Sharing SciENcv Profiles</vt:lpstr>
      <vt:lpstr>PowerPoint Presentation</vt:lpstr>
      <vt:lpstr>Interim Research Products</vt:lpstr>
    </vt:vector>
  </TitlesOfParts>
  <Company>NIH/OER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NIH Peer Review Process - NIH Regional Seminar May2018</dc:title>
  <dc:subject>OER PPT</dc:subject>
  <dc:creator>NIH/OER</dc:creator>
  <cp:keywords>NIH Peer Review</cp:keywords>
  <cp:lastModifiedBy>Crawford, Yancey</cp:lastModifiedBy>
  <cp:revision>971</cp:revision>
  <cp:lastPrinted>2016-04-08T14:35:56Z</cp:lastPrinted>
  <dcterms:created xsi:type="dcterms:W3CDTF">2006-12-01T15:20:27Z</dcterms:created>
  <dcterms:modified xsi:type="dcterms:W3CDTF">2019-06-10T19:22:04Z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0x0101009636883537B1154D9C336218D304A6EC</vt:lpwstr>
  </property>
</Properties>
</file>