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48"/>
  </p:notesMasterIdLst>
  <p:handoutMasterIdLst>
    <p:handoutMasterId r:id="rId49"/>
  </p:handoutMasterIdLst>
  <p:sldIdLst>
    <p:sldId id="1228" r:id="rId6"/>
    <p:sldId id="1295" r:id="rId7"/>
    <p:sldId id="1301" r:id="rId8"/>
    <p:sldId id="1282" r:id="rId9"/>
    <p:sldId id="1279" r:id="rId10"/>
    <p:sldId id="1239" r:id="rId11"/>
    <p:sldId id="1296" r:id="rId12"/>
    <p:sldId id="1297" r:id="rId13"/>
    <p:sldId id="1280" r:id="rId14"/>
    <p:sldId id="1268" r:id="rId15"/>
    <p:sldId id="1298" r:id="rId16"/>
    <p:sldId id="1275" r:id="rId17"/>
    <p:sldId id="1273" r:id="rId18"/>
    <p:sldId id="1288" r:id="rId19"/>
    <p:sldId id="1271" r:id="rId20"/>
    <p:sldId id="1299" r:id="rId21"/>
    <p:sldId id="1281" r:id="rId22"/>
    <p:sldId id="1244" r:id="rId23"/>
    <p:sldId id="1245" r:id="rId24"/>
    <p:sldId id="1246" r:id="rId25"/>
    <p:sldId id="1247" r:id="rId26"/>
    <p:sldId id="1248" r:id="rId27"/>
    <p:sldId id="1289" r:id="rId28"/>
    <p:sldId id="1290" r:id="rId29"/>
    <p:sldId id="1302" r:id="rId30"/>
    <p:sldId id="1253" r:id="rId31"/>
    <p:sldId id="1272" r:id="rId32"/>
    <p:sldId id="1300" r:id="rId33"/>
    <p:sldId id="1254" r:id="rId34"/>
    <p:sldId id="1256" r:id="rId35"/>
    <p:sldId id="1257" r:id="rId36"/>
    <p:sldId id="1258" r:id="rId37"/>
    <p:sldId id="1259" r:id="rId38"/>
    <p:sldId id="1260" r:id="rId39"/>
    <p:sldId id="1261" r:id="rId40"/>
    <p:sldId id="1274" r:id="rId41"/>
    <p:sldId id="1262" r:id="rId42"/>
    <p:sldId id="1263" r:id="rId43"/>
    <p:sldId id="1277" r:id="rId44"/>
    <p:sldId id="1294" r:id="rId45"/>
    <p:sldId id="1303" r:id="rId46"/>
    <p:sldId id="1265"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5F5F5F"/>
    <a:srgbClr val="CCFFCC"/>
    <a:srgbClr val="33CCFF"/>
    <a:srgbClr val="00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2569" autoAdjust="0"/>
  </p:normalViewPr>
  <p:slideViewPr>
    <p:cSldViewPr>
      <p:cViewPr varScale="1">
        <p:scale>
          <a:sx n="76" d="100"/>
          <a:sy n="76" d="100"/>
        </p:scale>
        <p:origin x="1565"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28"/>
    </p:cViewPr>
  </p:sorterViewPr>
  <p:notesViewPr>
    <p:cSldViewPr>
      <p:cViewPr varScale="1">
        <p:scale>
          <a:sx n="76" d="100"/>
          <a:sy n="76" d="100"/>
        </p:scale>
        <p:origin x="-2076"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Reviewers</c:v>
                </c:pt>
              </c:strCache>
            </c:strRef>
          </c:tx>
          <c:spPr>
            <a:solidFill>
              <a:schemeClr val="accent1"/>
            </a:solidFill>
            <a:ln>
              <a:noFill/>
            </a:ln>
            <a:effectLst/>
          </c:spPr>
          <c:invertIfNegative val="0"/>
          <c:cat>
            <c:numRef>
              <c:f>Sheet1!$A$2:$A$9</c:f>
              <c:numCache>
                <c:formatCode>General</c:formatCode>
                <c:ptCount val="8"/>
                <c:pt idx="0">
                  <c:v>2011</c:v>
                </c:pt>
                <c:pt idx="2">
                  <c:v>2013</c:v>
                </c:pt>
                <c:pt idx="4">
                  <c:v>2015</c:v>
                </c:pt>
                <c:pt idx="6">
                  <c:v>2017</c:v>
                </c:pt>
              </c:numCache>
            </c:numRef>
          </c:cat>
          <c:val>
            <c:numRef>
              <c:f>Sheet1!$B$2:$B$9</c:f>
              <c:numCache>
                <c:formatCode>#,##0</c:formatCode>
                <c:ptCount val="8"/>
                <c:pt idx="0">
                  <c:v>22420</c:v>
                </c:pt>
                <c:pt idx="1">
                  <c:v>22569</c:v>
                </c:pt>
                <c:pt idx="2">
                  <c:v>23218</c:v>
                </c:pt>
                <c:pt idx="3">
                  <c:v>22829</c:v>
                </c:pt>
                <c:pt idx="4">
                  <c:v>24241</c:v>
                </c:pt>
                <c:pt idx="5">
                  <c:v>25047</c:v>
                </c:pt>
                <c:pt idx="6">
                  <c:v>26223</c:v>
                </c:pt>
                <c:pt idx="7">
                  <c:v>26156</c:v>
                </c:pt>
              </c:numCache>
            </c:numRef>
          </c:val>
          <c:extLst>
            <c:ext xmlns:c16="http://schemas.microsoft.com/office/drawing/2014/chart" uri="{C3380CC4-5D6E-409C-BE32-E72D297353CC}">
              <c16:uniqueId val="{00000000-B8AF-47C7-9BDE-BBA9808EF28F}"/>
            </c:ext>
          </c:extLst>
        </c:ser>
        <c:dLbls>
          <c:showLegendKey val="0"/>
          <c:showVal val="0"/>
          <c:showCatName val="0"/>
          <c:showSerName val="0"/>
          <c:showPercent val="0"/>
          <c:showBubbleSize val="0"/>
        </c:dLbls>
        <c:gapWidth val="219"/>
        <c:overlap val="-27"/>
        <c:axId val="392676648"/>
        <c:axId val="392677040"/>
      </c:barChart>
      <c:lineChart>
        <c:grouping val="standard"/>
        <c:varyColors val="0"/>
        <c:ser>
          <c:idx val="1"/>
          <c:order val="1"/>
          <c:tx>
            <c:strRef>
              <c:f>Sheet1!$C$1</c:f>
              <c:strCache>
                <c:ptCount val="1"/>
                <c:pt idx="0">
                  <c:v>Total Apps</c:v>
                </c:pt>
              </c:strCache>
            </c:strRef>
          </c:tx>
          <c:spPr>
            <a:ln w="38100" cap="rnd">
              <a:solidFill>
                <a:schemeClr val="accent2"/>
              </a:solidFill>
              <a:round/>
            </a:ln>
            <a:effectLst/>
          </c:spPr>
          <c:marker>
            <c:symbol val="none"/>
          </c:marker>
          <c:cat>
            <c:numRef>
              <c:f>Sheet1!$A$2:$A$9</c:f>
              <c:numCache>
                <c:formatCode>General</c:formatCode>
                <c:ptCount val="8"/>
                <c:pt idx="0">
                  <c:v>2011</c:v>
                </c:pt>
                <c:pt idx="2">
                  <c:v>2013</c:v>
                </c:pt>
                <c:pt idx="4">
                  <c:v>2015</c:v>
                </c:pt>
                <c:pt idx="6">
                  <c:v>2017</c:v>
                </c:pt>
              </c:numCache>
            </c:numRef>
          </c:cat>
          <c:val>
            <c:numRef>
              <c:f>Sheet1!$C$2:$C$9</c:f>
              <c:numCache>
                <c:formatCode>#,##0</c:formatCode>
                <c:ptCount val="8"/>
                <c:pt idx="0">
                  <c:v>76735</c:v>
                </c:pt>
                <c:pt idx="1">
                  <c:v>73729</c:v>
                </c:pt>
                <c:pt idx="2">
                  <c:v>73636</c:v>
                </c:pt>
                <c:pt idx="3">
                  <c:v>72275</c:v>
                </c:pt>
                <c:pt idx="4">
                  <c:v>79595</c:v>
                </c:pt>
                <c:pt idx="5">
                  <c:v>81141</c:v>
                </c:pt>
                <c:pt idx="6">
                  <c:v>80048</c:v>
                </c:pt>
                <c:pt idx="7">
                  <c:v>80692</c:v>
                </c:pt>
              </c:numCache>
            </c:numRef>
          </c:val>
          <c:smooth val="0"/>
          <c:extLst>
            <c:ext xmlns:c16="http://schemas.microsoft.com/office/drawing/2014/chart" uri="{C3380CC4-5D6E-409C-BE32-E72D297353CC}">
              <c16:uniqueId val="{00000001-B8AF-47C7-9BDE-BBA9808EF28F}"/>
            </c:ext>
          </c:extLst>
        </c:ser>
        <c:ser>
          <c:idx val="2"/>
          <c:order val="2"/>
          <c:tx>
            <c:strRef>
              <c:f>Sheet1!$D$1</c:f>
              <c:strCache>
                <c:ptCount val="1"/>
                <c:pt idx="0">
                  <c:v>R Apps</c:v>
                </c:pt>
              </c:strCache>
            </c:strRef>
          </c:tx>
          <c:spPr>
            <a:ln w="38100" cap="rnd">
              <a:solidFill>
                <a:schemeClr val="accent3"/>
              </a:solidFill>
              <a:round/>
            </a:ln>
            <a:effectLst/>
          </c:spPr>
          <c:marker>
            <c:symbol val="none"/>
          </c:marker>
          <c:cat>
            <c:numRef>
              <c:f>Sheet1!$A$2:$A$9</c:f>
              <c:numCache>
                <c:formatCode>General</c:formatCode>
                <c:ptCount val="8"/>
                <c:pt idx="0">
                  <c:v>2011</c:v>
                </c:pt>
                <c:pt idx="2">
                  <c:v>2013</c:v>
                </c:pt>
                <c:pt idx="4">
                  <c:v>2015</c:v>
                </c:pt>
                <c:pt idx="6">
                  <c:v>2017</c:v>
                </c:pt>
              </c:numCache>
            </c:numRef>
          </c:cat>
          <c:val>
            <c:numRef>
              <c:f>Sheet1!$D$2:$D$9</c:f>
              <c:numCache>
                <c:formatCode>#,##0</c:formatCode>
                <c:ptCount val="8"/>
                <c:pt idx="0">
                  <c:v>60773</c:v>
                </c:pt>
                <c:pt idx="1">
                  <c:v>57858</c:v>
                </c:pt>
                <c:pt idx="2">
                  <c:v>57647</c:v>
                </c:pt>
                <c:pt idx="3">
                  <c:v>56175</c:v>
                </c:pt>
                <c:pt idx="4">
                  <c:v>62806</c:v>
                </c:pt>
                <c:pt idx="5">
                  <c:v>63455</c:v>
                </c:pt>
                <c:pt idx="6">
                  <c:v>62448</c:v>
                </c:pt>
                <c:pt idx="7">
                  <c:v>63422</c:v>
                </c:pt>
              </c:numCache>
            </c:numRef>
          </c:val>
          <c:smooth val="0"/>
          <c:extLst>
            <c:ext xmlns:c16="http://schemas.microsoft.com/office/drawing/2014/chart" uri="{C3380CC4-5D6E-409C-BE32-E72D297353CC}">
              <c16:uniqueId val="{00000002-B8AF-47C7-9BDE-BBA9808EF28F}"/>
            </c:ext>
          </c:extLst>
        </c:ser>
        <c:dLbls>
          <c:showLegendKey val="0"/>
          <c:showVal val="0"/>
          <c:showCatName val="0"/>
          <c:showSerName val="0"/>
          <c:showPercent val="0"/>
          <c:showBubbleSize val="0"/>
        </c:dLbls>
        <c:marker val="1"/>
        <c:smooth val="0"/>
        <c:axId val="392677824"/>
        <c:axId val="392677432"/>
      </c:lineChart>
      <c:catAx>
        <c:axId val="39267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677040"/>
        <c:crosses val="autoZero"/>
        <c:auto val="1"/>
        <c:lblAlgn val="ctr"/>
        <c:lblOffset val="100"/>
        <c:noMultiLvlLbl val="0"/>
      </c:catAx>
      <c:valAx>
        <c:axId val="39267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676648"/>
        <c:crosses val="autoZero"/>
        <c:crossBetween val="between"/>
      </c:valAx>
      <c:valAx>
        <c:axId val="39267743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677824"/>
        <c:crosses val="max"/>
        <c:crossBetween val="between"/>
      </c:valAx>
      <c:catAx>
        <c:axId val="392677824"/>
        <c:scaling>
          <c:orientation val="minMax"/>
        </c:scaling>
        <c:delete val="1"/>
        <c:axPos val="b"/>
        <c:numFmt formatCode="General" sourceLinked="1"/>
        <c:majorTickMark val="out"/>
        <c:minorTickMark val="none"/>
        <c:tickLblPos val="nextTo"/>
        <c:crossAx val="392677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dgm:spPr>
        <a:solidFill>
          <a:schemeClr val="bg1"/>
        </a:solidFill>
        <a:ln>
          <a:solidFill>
            <a:schemeClr val="accent1">
              <a:lumMod val="75000"/>
            </a:schemeClr>
          </a:solidFill>
        </a:ln>
      </dgm:spPr>
      <dgm:t>
        <a:bodyPr/>
        <a:lstStyle/>
        <a:p>
          <a:pPr algn="ctr"/>
          <a:r>
            <a:rPr lang="en-US"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dgm:spPr>
        <a:solidFill>
          <a:schemeClr val="bg1"/>
        </a:solidFill>
        <a:ln w="38100">
          <a:solidFill>
            <a:srgbClr val="FF0000"/>
          </a:solidFill>
        </a:ln>
      </dgm:spPr>
      <dgm:t>
        <a:bodyPr/>
        <a:lstStyle/>
        <a:p>
          <a:pPr algn="ctr"/>
          <a:r>
            <a:rPr lang="en-US" dirty="0">
              <a:solidFill>
                <a:schemeClr val="tx1"/>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dgm:spPr>
        <a:solidFill>
          <a:schemeClr val="bg1"/>
        </a:solidFill>
        <a:ln w="38100">
          <a:solidFill>
            <a:srgbClr val="FF0000"/>
          </a:solidFill>
        </a:ln>
      </dgm:spPr>
      <dgm:t>
        <a:bodyPr/>
        <a:lstStyle/>
        <a:p>
          <a:pPr algn="ctr"/>
          <a:r>
            <a:rPr lang="en-US" dirty="0">
              <a:solidFill>
                <a:schemeClr val="tx1"/>
              </a:solidFill>
            </a:rPr>
            <a:t>National Advisory Council</a:t>
          </a:r>
        </a:p>
        <a:p>
          <a:pPr algn="ctr"/>
          <a:r>
            <a:rPr lang="en-US" dirty="0">
              <a:solidFill>
                <a:schemeClr val="tx1"/>
              </a:solidFill>
            </a:rPr>
            <a:t>Review</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Y="-38587" custLinFactNeighborX="5656" custLinFactNeighborY="-100000"/>
      <dgm:spPr>
        <a:solidFill>
          <a:srgbClr val="0070C0"/>
        </a:solidFill>
        <a:ln>
          <a:solidFill>
            <a:schemeClr val="accent1">
              <a:lumMod val="75000"/>
            </a:schemeClr>
          </a:solidFill>
        </a:ln>
      </dgm:spPr>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dgm:presLayoutVars>
          <dgm:bulletEnabled val="1"/>
        </dgm:presLayoutVars>
      </dgm:prSet>
      <dgm:spPr/>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dgm:presLayoutVars>
          <dgm:bulletEnabled val="1"/>
        </dgm:presLayoutVars>
      </dgm:prSet>
      <dgm:spPr/>
    </dgm:pt>
  </dgm:ptLst>
  <dgm:cxnLst>
    <dgm:cxn modelId="{AE5E7102-CAAF-4F85-9647-D00DB9853C66}" type="presOf" srcId="{6AB213CB-602F-4873-8FD9-19EA1CE25988}" destId="{AFFFD6BB-3A68-4896-AD9C-C896987AE075}"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2D2F7A2E-B981-47F0-8850-C0D5D5C4642C}" srcId="{008A616D-788C-496D-A1B1-2E65D93A6A9B}" destId="{CCABF290-E244-4153-BC59-E7FF8CF2C500}" srcOrd="0" destOrd="0" parTransId="{A61E6A25-8A71-4D2D-9019-2F680E47F2AB}" sibTransId="{5529147E-3C76-4E72-B491-9C369529F706}"/>
    <dgm:cxn modelId="{8783C532-7E12-44F7-83EE-63B1EC05E9F5}" type="presOf" srcId="{CCABF290-E244-4153-BC59-E7FF8CF2C500}" destId="{67A759F8-4EA0-4AD3-8B6C-2CD3AB4A4A95}" srcOrd="0" destOrd="0" presId="urn:microsoft.com/office/officeart/2005/8/layout/hProcess9"/>
    <dgm:cxn modelId="{C838C34C-1B97-471E-882B-B6F0843B8935}" type="presOf" srcId="{C1F0495A-C248-479D-97A8-62FFCA683353}" destId="{1156BD30-4BC7-4DB7-ACB4-7424877C543E}"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F3CBB8D2-AA61-4D29-AC07-09CB49A624C7}" srcId="{008A616D-788C-496D-A1B1-2E65D93A6A9B}" destId="{6AB213CB-602F-4873-8FD9-19EA1CE25988}" srcOrd="1" destOrd="0" parTransId="{9307A43D-18E5-414C-BF6F-924FA4860873}" sibTransId="{BA381449-A26A-48B9-87F9-B181F67989DB}"/>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pt>
  </dgm:ptLst>
  <dgm:cxnLst>
    <dgm:cxn modelId="{4E03F211-DE3C-496E-87AF-84F3A72A4B0E}" srcId="{34FA508D-187C-44CF-81A5-81EEEE1E2A5D}" destId="{E1E953C2-3B3A-4069-BFC1-421A4A177836}" srcOrd="1" destOrd="0" parTransId="{F424E72B-AF5B-4ECE-A2C4-28203CAF3073}" sibTransId="{4794960B-A5F3-41B3-8F5A-B585153B1953}"/>
    <dgm:cxn modelId="{6F1F9524-16ED-48A4-BF2F-5BF1932FB907}" srcId="{69983A58-9068-40A7-989E-7F427739DAA3}" destId="{B5742C2F-B5BB-4736-A668-29E66BC22CB7}" srcOrd="1" destOrd="0" parTransId="{8324B3EB-1B34-423A-B633-7CDCA7735BD6}" sibTransId="{EFDE80F4-709C-4D54-AC1E-B3C4EBB738B8}"/>
    <dgm:cxn modelId="{0D064235-86AC-4D30-94C6-9FAB3B21D16B}" type="presOf" srcId="{E1E953C2-3B3A-4069-BFC1-421A4A177836}" destId="{AB49D215-D4A7-47F1-A04E-5CF63F626EF3}" srcOrd="0" destOrd="1" presId="urn:microsoft.com/office/officeart/2005/8/layout/vList6"/>
    <dgm:cxn modelId="{C0750A3E-1DA4-4A36-9BA1-09F82B80F250}" type="presOf" srcId="{34FA508D-187C-44CF-81A5-81EEEE1E2A5D}" destId="{01186633-12D8-4985-9219-28BDAE0EEF0A}" srcOrd="0" destOrd="0" presId="urn:microsoft.com/office/officeart/2005/8/layout/vList6"/>
    <dgm:cxn modelId="{06D6C95B-4BBC-40FD-81BD-031E569520F9}" srcId="{B5742C2F-B5BB-4736-A668-29E66BC22CB7}" destId="{8A044857-CBAB-4485-BF47-78893EE0507F}" srcOrd="0" destOrd="0" parTransId="{98047C9D-2DAA-4903-B363-70647602E9E3}" sibTransId="{98636048-66D7-41B6-AFA8-1D70305B6E0E}"/>
    <dgm:cxn modelId="{A2FBB370-F42D-4F26-B04C-0D43B07CEE3D}" type="presOf" srcId="{36EC9C6A-85A4-4519-9159-B7E53640C872}" destId="{AB49D215-D4A7-47F1-A04E-5CF63F626EF3}" srcOrd="0" destOrd="0" presId="urn:microsoft.com/office/officeart/2005/8/layout/vList6"/>
    <dgm:cxn modelId="{9F739471-1B25-44D1-B6A6-570AD0A7B57C}" type="presOf" srcId="{1FA9379F-F4EF-4822-87EF-9E935B0F3351}" destId="{69F150DD-AE10-4501-9DE7-6879E3E8AC9D}" srcOrd="0" destOrd="1" presId="urn:microsoft.com/office/officeart/2005/8/layout/vList6"/>
    <dgm:cxn modelId="{82CCC38D-FEE7-473C-8764-2FE1E3D3C5C5}" type="presOf" srcId="{B5742C2F-B5BB-4736-A668-29E66BC22CB7}" destId="{8C6F8CCA-A798-4514-9451-179F9303D37F}" srcOrd="0" destOrd="0" presId="urn:microsoft.com/office/officeart/2005/8/layout/vList6"/>
    <dgm:cxn modelId="{22850EBE-C9A8-4631-AC54-345605969B3F}" type="presOf" srcId="{8A044857-CBAB-4485-BF47-78893EE0507F}" destId="{69F150DD-AE10-4501-9DE7-6879E3E8AC9D}" srcOrd="0" destOrd="0" presId="urn:microsoft.com/office/officeart/2005/8/layout/vList6"/>
    <dgm:cxn modelId="{E67D7DE6-7F9F-4CDE-B40E-E93374485BF5}" type="presOf" srcId="{69983A58-9068-40A7-989E-7F427739DAA3}" destId="{0B0E2A24-DDA7-44E5-A005-06936B6F401A}" srcOrd="0" destOrd="0" presId="urn:microsoft.com/office/officeart/2005/8/layout/vList6"/>
    <dgm:cxn modelId="{251836E7-17DD-47CB-A2E3-6FC56C66C7A8}" srcId="{69983A58-9068-40A7-989E-7F427739DAA3}" destId="{34FA508D-187C-44CF-81A5-81EEEE1E2A5D}" srcOrd="0" destOrd="0" parTransId="{516A3E03-F157-4A7F-B6EE-6B1F4D61060B}" sibTransId="{D2C7F992-AAA1-4661-8B22-2AECE70801D7}"/>
    <dgm:cxn modelId="{B7D77FE8-14D5-458A-AE53-C9CEDD6CCDE7}" srcId="{34FA508D-187C-44CF-81A5-81EEEE1E2A5D}" destId="{36EC9C6A-85A4-4519-9159-B7E53640C872}" srcOrd="0" destOrd="0" parTransId="{B3758EED-5EFA-4ADB-8C22-310F310671E5}" sibTransId="{D9235BE8-7611-4AC8-89EE-CDC4DBD553BA}"/>
    <dgm:cxn modelId="{16134FED-A922-4710-BA33-AD7B79309B32}" srcId="{B5742C2F-B5BB-4736-A668-29E66BC22CB7}" destId="{1FA9379F-F4EF-4822-87EF-9E935B0F3351}" srcOrd="1" destOrd="0" parTransId="{E1D8BBEA-7FAF-4DDE-A8E6-EED8EFA5E005}" sibTransId="{D6A74DD4-86F8-49F8-A1BA-248EB6CD3574}"/>
    <dgm:cxn modelId="{3D1F5C7E-C8BE-4FC3-A100-F66EA627976F}" type="presParOf" srcId="{0B0E2A24-DDA7-44E5-A005-06936B6F401A}" destId="{5B19F787-B6F6-4A24-9610-E058F06B8C3B}" srcOrd="0" destOrd="0" presId="urn:microsoft.com/office/officeart/2005/8/layout/vList6"/>
    <dgm:cxn modelId="{4EF55592-A9B6-4695-8149-6FA1DE19C3FB}" type="presParOf" srcId="{5B19F787-B6F6-4A24-9610-E058F06B8C3B}" destId="{01186633-12D8-4985-9219-28BDAE0EEF0A}" srcOrd="0" destOrd="0" presId="urn:microsoft.com/office/officeart/2005/8/layout/vList6"/>
    <dgm:cxn modelId="{A58B2C2E-3595-49B3-B675-668A7E58BE47}" type="presParOf" srcId="{5B19F787-B6F6-4A24-9610-E058F06B8C3B}" destId="{AB49D215-D4A7-47F1-A04E-5CF63F626EF3}" srcOrd="1" destOrd="0" presId="urn:microsoft.com/office/officeart/2005/8/layout/vList6"/>
    <dgm:cxn modelId="{81E7CD36-EC51-4915-84A0-1264BFEA3DCD}" type="presParOf" srcId="{0B0E2A24-DDA7-44E5-A005-06936B6F401A}" destId="{FC1E812D-29AB-49AA-99B8-37F23BB00E9A}" srcOrd="1" destOrd="0" presId="urn:microsoft.com/office/officeart/2005/8/layout/vList6"/>
    <dgm:cxn modelId="{7928DFAC-1C1A-45F5-A40F-9C8F03045034}" type="presParOf" srcId="{0B0E2A24-DDA7-44E5-A005-06936B6F401A}" destId="{3B2279E7-AD69-46B8-80E0-B523992994C5}" srcOrd="2" destOrd="0" presId="urn:microsoft.com/office/officeart/2005/8/layout/vList6"/>
    <dgm:cxn modelId="{B89BADF0-856B-44C0-A5A0-EEF1542B3CB0}" type="presParOf" srcId="{3B2279E7-AD69-46B8-80E0-B523992994C5}" destId="{8C6F8CCA-A798-4514-9451-179F9303D37F}" srcOrd="0" destOrd="0" presId="urn:microsoft.com/office/officeart/2005/8/layout/vList6"/>
    <dgm:cxn modelId="{B7122702-212F-4997-A152-C70BF8AE1288}"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pt>
  </dgm:ptLst>
  <dgm:cxnLst>
    <dgm:cxn modelId="{8351A010-9816-4955-A972-40D8A31A2BAA}" type="presOf" srcId="{36EC9C6A-85A4-4519-9159-B7E53640C872}" destId="{AB49D215-D4A7-47F1-A04E-5CF63F626EF3}" srcOrd="0" destOrd="0"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6818A722-F735-4D9F-927E-F773A3715B75}" type="presOf" srcId="{B5742C2F-B5BB-4736-A668-29E66BC22CB7}" destId="{8C6F8CCA-A798-4514-9451-179F9303D37F}"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3E725A28-73CC-46AB-A6B7-E0633AC55FC8}" type="presOf" srcId="{E1E953C2-3B3A-4069-BFC1-421A4A177836}" destId="{AB49D215-D4A7-47F1-A04E-5CF63F626EF3}" srcOrd="0" destOrd="1" presId="urn:microsoft.com/office/officeart/2005/8/layout/vList6"/>
    <dgm:cxn modelId="{06D6C95B-4BBC-40FD-81BD-031E569520F9}" srcId="{B5742C2F-B5BB-4736-A668-29E66BC22CB7}" destId="{8A044857-CBAB-4485-BF47-78893EE0507F}" srcOrd="0" destOrd="0" parTransId="{98047C9D-2DAA-4903-B363-70647602E9E3}" sibTransId="{98636048-66D7-41B6-AFA8-1D70305B6E0E}"/>
    <dgm:cxn modelId="{DEE8665F-2121-4EE2-8768-09A60672FFF4}" type="presOf" srcId="{69983A58-9068-40A7-989E-7F427739DAA3}" destId="{0B0E2A24-DDA7-44E5-A005-06936B6F401A}" srcOrd="0" destOrd="0" presId="urn:microsoft.com/office/officeart/2005/8/layout/vList6"/>
    <dgm:cxn modelId="{32D2A477-7C01-4B01-823B-753CB8DE2C29}" type="presOf" srcId="{8A044857-CBAB-4485-BF47-78893EE0507F}" destId="{69F150DD-AE10-4501-9DE7-6879E3E8AC9D}" srcOrd="0" destOrd="0" presId="urn:microsoft.com/office/officeart/2005/8/layout/vList6"/>
    <dgm:cxn modelId="{927F6E94-82A7-4574-8925-1F272F34F2A4}" type="presOf" srcId="{34FA508D-187C-44CF-81A5-81EEEE1E2A5D}" destId="{01186633-12D8-4985-9219-28BDAE0EEF0A}" srcOrd="0" destOrd="0" presId="urn:microsoft.com/office/officeart/2005/8/layout/vList6"/>
    <dgm:cxn modelId="{251836E7-17DD-47CB-A2E3-6FC56C66C7A8}" srcId="{69983A58-9068-40A7-989E-7F427739DAA3}" destId="{34FA508D-187C-44CF-81A5-81EEEE1E2A5D}" srcOrd="0" destOrd="0" parTransId="{516A3E03-F157-4A7F-B6EE-6B1F4D61060B}" sibTransId="{D2C7F992-AAA1-4661-8B22-2AECE70801D7}"/>
    <dgm:cxn modelId="{B7D77FE8-14D5-458A-AE53-C9CEDD6CCDE7}" srcId="{34FA508D-187C-44CF-81A5-81EEEE1E2A5D}" destId="{36EC9C6A-85A4-4519-9159-B7E53640C872}" srcOrd="0" destOrd="0" parTransId="{B3758EED-5EFA-4ADB-8C22-310F310671E5}" sibTransId="{D9235BE8-7611-4AC8-89EE-CDC4DBD553BA}"/>
    <dgm:cxn modelId="{16134FED-A922-4710-BA33-AD7B79309B32}" srcId="{B5742C2F-B5BB-4736-A668-29E66BC22CB7}" destId="{1FA9379F-F4EF-4822-87EF-9E935B0F3351}" srcOrd="1" destOrd="0" parTransId="{E1D8BBEA-7FAF-4DDE-A8E6-EED8EFA5E005}" sibTransId="{D6A74DD4-86F8-49F8-A1BA-248EB6CD3574}"/>
    <dgm:cxn modelId="{608EB6EE-476C-45D5-8863-1CD91AE357F7}" type="presOf" srcId="{1FA9379F-F4EF-4822-87EF-9E935B0F3351}" destId="{69F150DD-AE10-4501-9DE7-6879E3E8AC9D}" srcOrd="0" destOrd="1" presId="urn:microsoft.com/office/officeart/2005/8/layout/vList6"/>
    <dgm:cxn modelId="{1F0FA409-22B9-4E56-8983-F43D1003E289}" type="presParOf" srcId="{0B0E2A24-DDA7-44E5-A005-06936B6F401A}" destId="{5B19F787-B6F6-4A24-9610-E058F06B8C3B}" srcOrd="0" destOrd="0" presId="urn:microsoft.com/office/officeart/2005/8/layout/vList6"/>
    <dgm:cxn modelId="{B0BB96D4-D964-4B59-A722-EE4DF4E965C0}" type="presParOf" srcId="{5B19F787-B6F6-4A24-9610-E058F06B8C3B}" destId="{01186633-12D8-4985-9219-28BDAE0EEF0A}" srcOrd="0" destOrd="0" presId="urn:microsoft.com/office/officeart/2005/8/layout/vList6"/>
    <dgm:cxn modelId="{96615775-5515-43A9-BBBE-ABA2A1A2375E}" type="presParOf" srcId="{5B19F787-B6F6-4A24-9610-E058F06B8C3B}" destId="{AB49D215-D4A7-47F1-A04E-5CF63F626EF3}" srcOrd="1" destOrd="0" presId="urn:microsoft.com/office/officeart/2005/8/layout/vList6"/>
    <dgm:cxn modelId="{CCE86FFA-1EFD-4FDC-8198-64287EE4F642}" type="presParOf" srcId="{0B0E2A24-DDA7-44E5-A005-06936B6F401A}" destId="{FC1E812D-29AB-49AA-99B8-37F23BB00E9A}" srcOrd="1" destOrd="0" presId="urn:microsoft.com/office/officeart/2005/8/layout/vList6"/>
    <dgm:cxn modelId="{CF703E67-2A18-463D-B648-174108051645}" type="presParOf" srcId="{0B0E2A24-DDA7-44E5-A005-06936B6F401A}" destId="{3B2279E7-AD69-46B8-80E0-B523992994C5}" srcOrd="2" destOrd="0" presId="urn:microsoft.com/office/officeart/2005/8/layout/vList6"/>
    <dgm:cxn modelId="{5D45EBE1-F1AC-4752-99CD-57AA3ACDAB20}" type="presParOf" srcId="{3B2279E7-AD69-46B8-80E0-B523992994C5}" destId="{8C6F8CCA-A798-4514-9451-179F9303D37F}" srcOrd="0" destOrd="0" presId="urn:microsoft.com/office/officeart/2005/8/layout/vList6"/>
    <dgm:cxn modelId="{22129B03-C000-4CB4-810C-0C23E265D8C6}"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90 – Lowest Impact</a:t>
          </a:r>
        </a:p>
      </dgm:t>
      <dgm:extLst>
        <a:ext uri="{E40237B7-FDA0-4F09-8148-C483321AD2D9}">
          <dgm14:cNvPr xmlns:dgm14="http://schemas.microsoft.com/office/drawing/2010/diagram" id="0" name="" descr="represents highest impact score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10 – Highest Impact</a:t>
          </a:r>
          <a:endParaRPr lang="en-US" sz="2000" i="0" dirty="0">
            <a:solidFill>
              <a:schemeClr val="tx1"/>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00214" custScaleY="100194">
        <dgm:presLayoutVars>
          <dgm:bulletEnabled val="1"/>
        </dgm:presLayoutVars>
      </dgm:prSet>
      <dgm:spPr/>
    </dgm:pt>
    <dgm:pt modelId="{678F1EC2-DAB8-4ECB-B4D4-E2D21C35D749}" type="pres">
      <dgm:prSet presAssocID="{F703CEAB-C056-4077-B5BE-3205D3042F8A}" presName="arrow" presStyleLbl="node1" presStyleIdx="1" presStyleCnt="2" custScaleX="100214" custScaleY="100094">
        <dgm:presLayoutVars>
          <dgm:bulletEnabled val="1"/>
        </dgm:presLayoutVars>
      </dgm:prSet>
      <dgm:spPr/>
    </dgm:pt>
  </dgm:ptLst>
  <dgm:cxnLst>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01FEF4D1-0E0A-440F-9908-08165C066B5D}" type="presOf" srcId="{E1846116-3B2F-4A2C-8ED3-8B0E36DC2991}" destId="{14F2A801-5449-4D9D-AA52-8EBF2C273C3E}" srcOrd="0" destOrd="0" presId="urn:microsoft.com/office/officeart/2005/8/layout/arrow1"/>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ND  </a:t>
          </a: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1600" dirty="0">
              <a:solidFill>
                <a:schemeClr val="tx1"/>
              </a:solidFill>
            </a:rPr>
            <a:t>Scored</a:t>
          </a: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pt>
    <dgm:pt modelId="{678F1EC2-DAB8-4ECB-B4D4-E2D21C35D749}" type="pres">
      <dgm:prSet presAssocID="{F703CEAB-C056-4077-B5BE-3205D3042F8A}" presName="arrow" presStyleLbl="node1" presStyleIdx="1" presStyleCnt="2" custScaleX="124718">
        <dgm:presLayoutVars>
          <dgm:bulletEnabled val="1"/>
        </dgm:presLayoutVars>
      </dgm:prSet>
      <dgm:spPr/>
    </dgm:pt>
  </dgm:ptLst>
  <dgm:cxnLst>
    <dgm:cxn modelId="{2BB7183B-0EE5-4F32-AA07-AFA11856CA4F}" type="presOf" srcId="{F703CEAB-C056-4077-B5BE-3205D3042F8A}" destId="{678F1EC2-DAB8-4ECB-B4D4-E2D21C35D749}"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B5F0A8F1-8FDC-41A3-9BC6-DDB19ACB1745}" type="presOf" srcId="{E1846116-3B2F-4A2C-8ED3-8B0E36DC2991}" destId="{14F2A801-5449-4D9D-AA52-8EBF2C273C3E}" srcOrd="0" destOrd="0" presId="urn:microsoft.com/office/officeart/2005/8/layout/arrow1"/>
    <dgm:cxn modelId="{CADD1EFB-6B40-4D7E-B2CD-87287BEFD622}" type="presOf" srcId="{903B16BE-8294-4F3B-B502-6A94E3D3F4D8}" destId="{A58DD199-F80F-4485-9847-8A3C76C4DCE3}"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pt>
  </dgm:ptLst>
  <dgm:cxnLst>
    <dgm:cxn modelId="{4E03F211-DE3C-496E-87AF-84F3A72A4B0E}" srcId="{34FA508D-187C-44CF-81A5-81EEEE1E2A5D}" destId="{E1E953C2-3B3A-4069-BFC1-421A4A177836}" srcOrd="1" destOrd="0" parTransId="{F424E72B-AF5B-4ECE-A2C4-28203CAF3073}" sibTransId="{4794960B-A5F3-41B3-8F5A-B585153B1953}"/>
    <dgm:cxn modelId="{6F1F9524-16ED-48A4-BF2F-5BF1932FB907}" srcId="{69983A58-9068-40A7-989E-7F427739DAA3}" destId="{B5742C2F-B5BB-4736-A668-29E66BC22CB7}" srcOrd="1" destOrd="0" parTransId="{8324B3EB-1B34-423A-B633-7CDCA7735BD6}" sibTransId="{EFDE80F4-709C-4D54-AC1E-B3C4EBB738B8}"/>
    <dgm:cxn modelId="{06D6C95B-4BBC-40FD-81BD-031E569520F9}" srcId="{B5742C2F-B5BB-4736-A668-29E66BC22CB7}" destId="{8A044857-CBAB-4485-BF47-78893EE0507F}" srcOrd="0" destOrd="0" parTransId="{98047C9D-2DAA-4903-B363-70647602E9E3}" sibTransId="{98636048-66D7-41B6-AFA8-1D70305B6E0E}"/>
    <dgm:cxn modelId="{F045DB42-1EC9-44E4-AEA9-6B892A5306F8}" type="presOf" srcId="{34FA508D-187C-44CF-81A5-81EEEE1E2A5D}" destId="{01186633-12D8-4985-9219-28BDAE0EEF0A}" srcOrd="0" destOrd="0" presId="urn:microsoft.com/office/officeart/2005/8/layout/vList6"/>
    <dgm:cxn modelId="{4D3EB366-7788-4485-9162-7AB88507ADF0}" type="presOf" srcId="{E1E953C2-3B3A-4069-BFC1-421A4A177836}" destId="{AB49D215-D4A7-47F1-A04E-5CF63F626EF3}" srcOrd="0" destOrd="1" presId="urn:microsoft.com/office/officeart/2005/8/layout/vList6"/>
    <dgm:cxn modelId="{BF6CA057-F196-43A9-B369-57BCBAAD9548}" type="presOf" srcId="{8A044857-CBAB-4485-BF47-78893EE0507F}" destId="{69F150DD-AE10-4501-9DE7-6879E3E8AC9D}" srcOrd="0" destOrd="0" presId="urn:microsoft.com/office/officeart/2005/8/layout/vList6"/>
    <dgm:cxn modelId="{3A125C7B-23DB-4C65-93E8-57368C518086}" type="presOf" srcId="{1FA9379F-F4EF-4822-87EF-9E935B0F3351}" destId="{69F150DD-AE10-4501-9DE7-6879E3E8AC9D}" srcOrd="0" destOrd="1" presId="urn:microsoft.com/office/officeart/2005/8/layout/vList6"/>
    <dgm:cxn modelId="{B36D06BE-5AF2-48B9-9171-FDFF7969F1AA}" type="presOf" srcId="{B5742C2F-B5BB-4736-A668-29E66BC22CB7}" destId="{8C6F8CCA-A798-4514-9451-179F9303D37F}" srcOrd="0" destOrd="0" presId="urn:microsoft.com/office/officeart/2005/8/layout/vList6"/>
    <dgm:cxn modelId="{E089B7D0-E52A-4825-9EF9-9E24B880FF98}" type="presOf" srcId="{69983A58-9068-40A7-989E-7F427739DAA3}" destId="{0B0E2A24-DDA7-44E5-A005-06936B6F401A}" srcOrd="0" destOrd="0" presId="urn:microsoft.com/office/officeart/2005/8/layout/vList6"/>
    <dgm:cxn modelId="{251836E7-17DD-47CB-A2E3-6FC56C66C7A8}" srcId="{69983A58-9068-40A7-989E-7F427739DAA3}" destId="{34FA508D-187C-44CF-81A5-81EEEE1E2A5D}" srcOrd="0" destOrd="0" parTransId="{516A3E03-F157-4A7F-B6EE-6B1F4D61060B}" sibTransId="{D2C7F992-AAA1-4661-8B22-2AECE70801D7}"/>
    <dgm:cxn modelId="{B7D77FE8-14D5-458A-AE53-C9CEDD6CCDE7}" srcId="{34FA508D-187C-44CF-81A5-81EEEE1E2A5D}" destId="{36EC9C6A-85A4-4519-9159-B7E53640C872}" srcOrd="0" destOrd="0" parTransId="{B3758EED-5EFA-4ADB-8C22-310F310671E5}" sibTransId="{D9235BE8-7611-4AC8-89EE-CDC4DBD553BA}"/>
    <dgm:cxn modelId="{875AE7EA-B144-4FC5-986F-EA0F8560F13C}" type="presOf" srcId="{36EC9C6A-85A4-4519-9159-B7E53640C872}" destId="{AB49D215-D4A7-47F1-A04E-5CF63F626EF3}" srcOrd="0" destOrd="0" presId="urn:microsoft.com/office/officeart/2005/8/layout/vList6"/>
    <dgm:cxn modelId="{16134FED-A922-4710-BA33-AD7B79309B32}" srcId="{B5742C2F-B5BB-4736-A668-29E66BC22CB7}" destId="{1FA9379F-F4EF-4822-87EF-9E935B0F3351}" srcOrd="1" destOrd="0" parTransId="{E1D8BBEA-7FAF-4DDE-A8E6-EED8EFA5E005}" sibTransId="{D6A74DD4-86F8-49F8-A1BA-248EB6CD3574}"/>
    <dgm:cxn modelId="{792A8BD6-4F2F-43B7-9094-CFA1BF7F134B}" type="presParOf" srcId="{0B0E2A24-DDA7-44E5-A005-06936B6F401A}" destId="{5B19F787-B6F6-4A24-9610-E058F06B8C3B}" srcOrd="0" destOrd="0" presId="urn:microsoft.com/office/officeart/2005/8/layout/vList6"/>
    <dgm:cxn modelId="{1A2467B9-73B9-4356-A4A7-42114D5870C3}" type="presParOf" srcId="{5B19F787-B6F6-4A24-9610-E058F06B8C3B}" destId="{01186633-12D8-4985-9219-28BDAE0EEF0A}" srcOrd="0" destOrd="0" presId="urn:microsoft.com/office/officeart/2005/8/layout/vList6"/>
    <dgm:cxn modelId="{356D6B01-E2D8-4A89-979D-E99B19A04401}" type="presParOf" srcId="{5B19F787-B6F6-4A24-9610-E058F06B8C3B}" destId="{AB49D215-D4A7-47F1-A04E-5CF63F626EF3}" srcOrd="1" destOrd="0" presId="urn:microsoft.com/office/officeart/2005/8/layout/vList6"/>
    <dgm:cxn modelId="{C658647F-05E2-4740-91F6-C0AA19DF4CB6}" type="presParOf" srcId="{0B0E2A24-DDA7-44E5-A005-06936B6F401A}" destId="{FC1E812D-29AB-49AA-99B8-37F23BB00E9A}" srcOrd="1" destOrd="0" presId="urn:microsoft.com/office/officeart/2005/8/layout/vList6"/>
    <dgm:cxn modelId="{71349988-001E-4D04-B8D5-4FB275E9AAD7}" type="presParOf" srcId="{0B0E2A24-DDA7-44E5-A005-06936B6F401A}" destId="{3B2279E7-AD69-46B8-80E0-B523992994C5}" srcOrd="2" destOrd="0" presId="urn:microsoft.com/office/officeart/2005/8/layout/vList6"/>
    <dgm:cxn modelId="{9C648A54-7DDA-4B1C-BF1E-D3C1FAB77907}" type="presParOf" srcId="{3B2279E7-AD69-46B8-80E0-B523992994C5}" destId="{8C6F8CCA-A798-4514-9451-179F9303D37F}" srcOrd="0" destOrd="0" presId="urn:microsoft.com/office/officeart/2005/8/layout/vList6"/>
    <dgm:cxn modelId="{4727E324-B804-4383-8F27-4AF3E42FACBB}"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343397" cy="2972562"/>
        </a:xfrm>
        <a:prstGeom prst="rightArrow">
          <a:avLst/>
        </a:prstGeom>
        <a:solidFill>
          <a:srgbClr val="0070C0"/>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67A759F8-4EA0-4AD3-8B6C-2CD3AB4A4A95}">
      <dsp:nvSpPr>
        <dsp:cNvPr id="0" name=""/>
        <dsp:cNvSpPr/>
      </dsp:nvSpPr>
      <dsp:spPr>
        <a:xfrm>
          <a:off x="133644" y="898676"/>
          <a:ext cx="1303020" cy="1189024"/>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Receipt and Referral</a:t>
          </a:r>
        </a:p>
      </dsp:txBody>
      <dsp:txXfrm>
        <a:off x="191687" y="956719"/>
        <a:ext cx="1186934" cy="1072938"/>
      </dsp:txXfrm>
    </dsp:sp>
    <dsp:sp modelId="{AFFFD6BB-3A68-4896-AD9C-C896987AE075}">
      <dsp:nvSpPr>
        <dsp:cNvPr id="0" name=""/>
        <dsp:cNvSpPr/>
      </dsp:nvSpPr>
      <dsp:spPr>
        <a:xfrm>
          <a:off x="1520189" y="891768"/>
          <a:ext cx="1303020" cy="1189024"/>
        </a:xfrm>
        <a:prstGeom prst="roundRect">
          <a:avLst/>
        </a:prstGeom>
        <a:solidFill>
          <a:schemeClr val="bg1"/>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Initial Peer Review</a:t>
          </a:r>
        </a:p>
      </dsp:txBody>
      <dsp:txXfrm>
        <a:off x="1578232" y="949811"/>
        <a:ext cx="1186934" cy="1072938"/>
      </dsp:txXfrm>
    </dsp:sp>
    <dsp:sp modelId="{1156BD30-4BC7-4DB7-ACB4-7424877C543E}">
      <dsp:nvSpPr>
        <dsp:cNvPr id="0" name=""/>
        <dsp:cNvSpPr/>
      </dsp:nvSpPr>
      <dsp:spPr>
        <a:xfrm>
          <a:off x="2893196" y="891768"/>
          <a:ext cx="1303020" cy="1189024"/>
        </a:xfrm>
        <a:prstGeom prst="roundRect">
          <a:avLst/>
        </a:prstGeom>
        <a:solidFill>
          <a:schemeClr val="bg1"/>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National Advisory Council</a:t>
          </a:r>
        </a:p>
        <a:p>
          <a:pPr marL="0" lvl="0" indent="0" algn="ctr" defTabSz="711200">
            <a:lnSpc>
              <a:spcPct val="90000"/>
            </a:lnSpc>
            <a:spcBef>
              <a:spcPct val="0"/>
            </a:spcBef>
            <a:spcAft>
              <a:spcPct val="35000"/>
            </a:spcAft>
            <a:buNone/>
          </a:pPr>
          <a:r>
            <a:rPr lang="en-US" sz="1600" kern="1200" dirty="0">
              <a:solidFill>
                <a:schemeClr val="tx1"/>
              </a:solidFill>
            </a:rPr>
            <a:t>Review</a:t>
          </a:r>
        </a:p>
      </dsp:txBody>
      <dsp:txXfrm>
        <a:off x="2951239" y="949811"/>
        <a:ext cx="1186934" cy="1072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Scientific Focus &amp; Mission Relevance</a:t>
          </a:r>
        </a:p>
        <a:p>
          <a:pPr marL="114300" lvl="1" indent="-114300" algn="l" defTabSz="622300">
            <a:lnSpc>
              <a:spcPct val="90000"/>
            </a:lnSpc>
            <a:spcBef>
              <a:spcPct val="0"/>
            </a:spcBef>
            <a:spcAft>
              <a:spcPct val="15000"/>
            </a:spcAft>
            <a:buChar char="•"/>
          </a:pPr>
          <a:r>
            <a:rPr lang="en-US" sz="1400" kern="1200" dirty="0"/>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Scientific Review Group</a:t>
          </a:r>
        </a:p>
      </dsp:txBody>
      <dsp:txXfrm>
        <a:off x="51356" y="1208857"/>
        <a:ext cx="1451768" cy="949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Scientific Focus &amp; Mission Relevance</a:t>
          </a:r>
        </a:p>
        <a:p>
          <a:pPr marL="114300" lvl="1" indent="-114300" algn="l" defTabSz="622300">
            <a:lnSpc>
              <a:spcPct val="90000"/>
            </a:lnSpc>
            <a:spcBef>
              <a:spcPct val="0"/>
            </a:spcBef>
            <a:spcAft>
              <a:spcPct val="15000"/>
            </a:spcAft>
            <a:buChar char="•"/>
          </a:pPr>
          <a:r>
            <a:rPr lang="en-US" sz="1400" kern="1200" dirty="0"/>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Scientific Review Group</a:t>
          </a:r>
        </a:p>
      </dsp:txBody>
      <dsp:txXfrm>
        <a:off x="51356" y="1208857"/>
        <a:ext cx="1451768" cy="949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659" y="142"/>
          <a:ext cx="1447803" cy="1447514"/>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90 – Lowest Impact</a:t>
          </a:r>
        </a:p>
      </dsp:txBody>
      <dsp:txXfrm rot="5400000">
        <a:off x="252801" y="361948"/>
        <a:ext cx="1194199" cy="723901"/>
      </dsp:txXfrm>
    </dsp:sp>
    <dsp:sp modelId="{678F1EC2-DAB8-4ECB-B4D4-E2D21C35D749}">
      <dsp:nvSpPr>
        <dsp:cNvPr id="0" name=""/>
        <dsp:cNvSpPr/>
      </dsp:nvSpPr>
      <dsp:spPr>
        <a:xfrm rot="5400000">
          <a:off x="1829455" y="865"/>
          <a:ext cx="1447803" cy="144606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10 – Highest Impact</a:t>
          </a:r>
          <a:endParaRPr lang="en-US" sz="2000" i="0" kern="1200" dirty="0">
            <a:solidFill>
              <a:schemeClr val="tx1"/>
            </a:solidFill>
          </a:endParaRPr>
        </a:p>
      </dsp:txBody>
      <dsp:txXfrm rot="-5400000">
        <a:off x="1830322" y="361949"/>
        <a:ext cx="1193007" cy="723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43088" y="219289"/>
          <a:ext cx="1447034" cy="116085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ND  </a:t>
          </a:r>
        </a:p>
      </dsp:txBody>
      <dsp:txXfrm rot="5400000">
        <a:off x="203150" y="437959"/>
        <a:ext cx="957709" cy="723517"/>
      </dsp:txXfrm>
    </dsp:sp>
    <dsp:sp modelId="{678F1EC2-DAB8-4ECB-B4D4-E2D21C35D749}">
      <dsp:nvSpPr>
        <dsp:cNvPr id="0" name=""/>
        <dsp:cNvSpPr/>
      </dsp:nvSpPr>
      <dsp:spPr>
        <a:xfrm rot="5400000">
          <a:off x="1133777" y="219670"/>
          <a:ext cx="1447800" cy="116085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Scored</a:t>
          </a:r>
        </a:p>
      </dsp:txBody>
      <dsp:txXfrm rot="-5400000">
        <a:off x="1277248" y="438149"/>
        <a:ext cx="957709" cy="723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Scientific Focus &amp; Mission Relevance</a:t>
          </a:r>
        </a:p>
        <a:p>
          <a:pPr marL="114300" lvl="1" indent="-114300" algn="l" defTabSz="622300">
            <a:lnSpc>
              <a:spcPct val="90000"/>
            </a:lnSpc>
            <a:spcBef>
              <a:spcPct val="0"/>
            </a:spcBef>
            <a:spcAft>
              <a:spcPct val="15000"/>
            </a:spcAft>
            <a:buChar char="•"/>
          </a:pPr>
          <a:r>
            <a:rPr lang="en-US" sz="1400" kern="1200" dirty="0"/>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Scientific Review Group</a:t>
          </a:r>
        </a:p>
      </dsp:txBody>
      <dsp:txXfrm>
        <a:off x="51356" y="1208857"/>
        <a:ext cx="1451768" cy="9493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18435" name="Rectangle 3"/>
          <p:cNvSpPr>
            <a:spLocks noGrp="1" noChangeArrowheads="1"/>
          </p:cNvSpPr>
          <p:nvPr>
            <p:ph type="dt" sz="quarter" idx="1"/>
          </p:nvPr>
        </p:nvSpPr>
        <p:spPr bwMode="auto">
          <a:xfrm>
            <a:off x="3884028"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18436" name="Rectangle 4"/>
          <p:cNvSpPr>
            <a:spLocks noGrp="1" noChangeArrowheads="1"/>
          </p:cNvSpPr>
          <p:nvPr>
            <p:ph type="ftr" sz="quarter" idx="2"/>
          </p:nvPr>
        </p:nvSpPr>
        <p:spPr bwMode="auto">
          <a:xfrm>
            <a:off x="2"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18437" name="Rectangle 5"/>
          <p:cNvSpPr>
            <a:spLocks noGrp="1" noChangeArrowheads="1"/>
          </p:cNvSpPr>
          <p:nvPr>
            <p:ph type="sldNum" sz="quarter" idx="3"/>
          </p:nvPr>
        </p:nvSpPr>
        <p:spPr bwMode="auto">
          <a:xfrm>
            <a:off x="3884028"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dirty="0"/>
          </a:p>
        </p:txBody>
      </p:sp>
      <p:sp>
        <p:nvSpPr>
          <p:cNvPr id="4099" name="Rectangle 3"/>
          <p:cNvSpPr>
            <a:spLocks noGrp="1" noChangeArrowheads="1"/>
          </p:cNvSpPr>
          <p:nvPr>
            <p:ph type="dt" idx="1"/>
          </p:nvPr>
        </p:nvSpPr>
        <p:spPr bwMode="auto">
          <a:xfrm>
            <a:off x="3884028" y="0"/>
            <a:ext cx="2972421"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422" y="4416427"/>
            <a:ext cx="5485158" cy="4183063"/>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2"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dirty="0"/>
          </a:p>
        </p:txBody>
      </p:sp>
      <p:sp>
        <p:nvSpPr>
          <p:cNvPr id="4103" name="Rectangle 7"/>
          <p:cNvSpPr>
            <a:spLocks noGrp="1" noChangeArrowheads="1"/>
          </p:cNvSpPr>
          <p:nvPr>
            <p:ph type="sldNum" sz="quarter" idx="5"/>
          </p:nvPr>
        </p:nvSpPr>
        <p:spPr bwMode="auto">
          <a:xfrm>
            <a:off x="3884028" y="8829675"/>
            <a:ext cx="2972421"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a:t>
            </a:fld>
            <a:endParaRPr lang="en-US" dirty="0"/>
          </a:p>
        </p:txBody>
      </p:sp>
    </p:spTree>
    <p:extLst>
      <p:ext uri="{BB962C8B-B14F-4D97-AF65-F5344CB8AC3E}">
        <p14:creationId xmlns:p14="http://schemas.microsoft.com/office/powerpoint/2010/main" val="30074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934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13</a:t>
            </a:fld>
            <a:endParaRPr lang="en-US" dirty="0"/>
          </a:p>
        </p:txBody>
      </p:sp>
    </p:spTree>
    <p:extLst>
      <p:ext uri="{BB962C8B-B14F-4D97-AF65-F5344CB8AC3E}">
        <p14:creationId xmlns:p14="http://schemas.microsoft.com/office/powerpoint/2010/main" val="180162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grants.nih.gov/grants/guide/notice-files/NOT-OD-12-141.html" TargetMode="External"/><Relationship Id="rId2" Type="http://schemas.openxmlformats.org/officeDocument/2006/relationships/hyperlink" Target="http://grants.nih.gov/grants/guide/notice-files/NOT-OD-17-066.html"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grants.nih.gov/grants/guide/notice-files/not-od-17-050.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grants.nih.gov/grants/guide/notice-files/NOT-OD-15-035.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grants.nih.gov/reproducibility/index.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grants.nih.gov/policy/clinical-trials.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eport.nih.gov/nihdatabook/"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hyperlink" Target="https://public.uat.era.nih.gov/common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grants.nih.gov/grants/guide/notice-files/NOT-OD-11-064.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grants.nih.gov/grants/guide/listserv.ht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grants.nih.gov/grants/peer/peer.htm" TargetMode="External"/><Relationship Id="rId2" Type="http://schemas.openxmlformats.org/officeDocument/2006/relationships/hyperlink" Target="http://grants.nih.gov/grants/peer_review_process.htm" TargetMode="External"/><Relationship Id="rId1" Type="http://schemas.openxmlformats.org/officeDocument/2006/relationships/slideLayout" Target="../slideLayouts/slideLayout3.xml"/><Relationship Id="rId6" Type="http://schemas.openxmlformats.org/officeDocument/2006/relationships/hyperlink" Target="https://projectreporter.nih.gov/reporter_matchmaker.cfm" TargetMode="External"/><Relationship Id="rId5" Type="http://schemas.openxmlformats.org/officeDocument/2006/relationships/hyperlink" Target="http://grants.nih.gov/grants/guide/index.html" TargetMode="External"/><Relationship Id="rId4" Type="http://schemas.openxmlformats.org/officeDocument/2006/relationships/hyperlink" Target="http://public.csr.nih.gov/Pages/default.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rt.csr.nih.gov/ART/selection.jsp" TargetMode="External"/><Relationship Id="rId2" Type="http://schemas.openxmlformats.org/officeDocument/2006/relationships/hyperlink" Target="http://public.csr.nih.gov/StudySections/Pages/default.aspx" TargetMode="External"/><Relationship Id="rId1" Type="http://schemas.openxmlformats.org/officeDocument/2006/relationships/slideLayout" Target="../slideLayouts/slideLayout3.xml"/><Relationship Id="rId6" Type="http://schemas.openxmlformats.org/officeDocument/2006/relationships/hyperlink" Target="http://era.nih.gov/services_for_applicants/like_this/likethis.cfm" TargetMode="External"/><Relationship Id="rId5" Type="http://schemas.openxmlformats.org/officeDocument/2006/relationships/hyperlink" Target="http://www.csr.nih.gov/Committees/rosterindex.asp" TargetMode="External"/><Relationship Id="rId4" Type="http://schemas.openxmlformats.org/officeDocument/2006/relationships/hyperlink" Target="https://public.era.nih.gov/pubro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838200"/>
          </a:xfrm>
        </p:spPr>
        <p:txBody>
          <a:bodyPr/>
          <a:lstStyle/>
          <a:p>
            <a:r>
              <a:rPr lang="en-US" sz="4400" spc="50" dirty="0">
                <a:ln w="9525" cmpd="sng">
                  <a:solidFill>
                    <a:schemeClr val="accent1"/>
                  </a:solidFill>
                  <a:prstDash val="solid"/>
                </a:ln>
                <a:solidFill>
                  <a:srgbClr val="70AD47">
                    <a:tint val="1000"/>
                  </a:srgbClr>
                </a:solidFill>
                <a:effectLst>
                  <a:glow rad="38100">
                    <a:schemeClr val="accent1">
                      <a:alpha val="40000"/>
                    </a:schemeClr>
                  </a:glow>
                </a:effectLst>
              </a:rPr>
              <a:t>The NIH Peer Review Process</a:t>
            </a:r>
            <a:endParaRPr lang="en-US"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Box 3"/>
          <p:cNvSpPr txBox="1"/>
          <p:nvPr/>
        </p:nvSpPr>
        <p:spPr>
          <a:xfrm>
            <a:off x="0" y="4507468"/>
            <a:ext cx="9144000" cy="369332"/>
          </a:xfrm>
          <a:prstGeom prst="rect">
            <a:avLst/>
          </a:prstGeom>
          <a:noFill/>
        </p:spPr>
        <p:txBody>
          <a:bodyPr wrap="square" rtlCol="0">
            <a:spAutoFit/>
          </a:bodyPr>
          <a:lstStyle/>
          <a:p>
            <a:pPr algn="ctr"/>
            <a:r>
              <a:rPr lang="en-US" dirty="0">
                <a:solidFill>
                  <a:srgbClr val="008000"/>
                </a:solidFill>
              </a:rPr>
              <a:t>NIH Regional Seminars 2019</a:t>
            </a:r>
          </a:p>
        </p:txBody>
      </p:sp>
      <p:sp>
        <p:nvSpPr>
          <p:cNvPr id="3" name="Text Placeholder 2"/>
          <p:cNvSpPr>
            <a:spLocks noGrp="1"/>
          </p:cNvSpPr>
          <p:nvPr>
            <p:ph type="body" idx="1"/>
          </p:nvPr>
        </p:nvSpPr>
        <p:spPr>
          <a:xfrm>
            <a:off x="152400" y="4953000"/>
            <a:ext cx="8839200" cy="1447800"/>
          </a:xfrm>
        </p:spPr>
        <p:txBody>
          <a:bodyPr/>
          <a:lstStyle/>
          <a:p>
            <a:pPr>
              <a:defRPr/>
            </a:pPr>
            <a:r>
              <a:rPr lang="en-US" sz="1600" dirty="0">
                <a:solidFill>
                  <a:schemeClr val="tx2">
                    <a:lumMod val="75000"/>
                  </a:schemeClr>
                </a:solidFill>
              </a:rPr>
              <a:t>Sally A. Amero, Ph.D.			Amy Wernimont Ph.D.</a:t>
            </a:r>
          </a:p>
          <a:p>
            <a:r>
              <a:rPr lang="en-US" sz="1600" dirty="0">
                <a:solidFill>
                  <a:schemeClr val="tx2">
                    <a:lumMod val="75000"/>
                  </a:schemeClr>
                </a:solidFill>
              </a:rPr>
              <a:t>NIH Review Policy Officer			Scientific Review Officer </a:t>
            </a:r>
          </a:p>
          <a:p>
            <a:r>
              <a:rPr lang="en-US" sz="1600" dirty="0">
                <a:solidFill>
                  <a:schemeClr val="tx2">
                    <a:lumMod val="75000"/>
                  </a:schemeClr>
                </a:solidFill>
              </a:rPr>
              <a:t>Extramural Research Integrity Liaison Officer	IMST IRG	</a:t>
            </a:r>
          </a:p>
          <a:p>
            <a:r>
              <a:rPr lang="en-US" sz="1600" dirty="0">
                <a:solidFill>
                  <a:schemeClr val="tx2">
                    <a:lumMod val="75000"/>
                  </a:schemeClr>
                </a:solidFill>
              </a:rPr>
              <a:t>Office of Extramural Research		Center for Scientific Review 		</a:t>
            </a:r>
          </a:p>
          <a:p>
            <a:pPr>
              <a:defRPr/>
            </a:pPr>
            <a:r>
              <a:rPr lang="en-US" sz="1600" dirty="0">
                <a:solidFill>
                  <a:schemeClr val="tx2">
                    <a:lumMod val="75000"/>
                  </a:schemeClr>
                </a:solidFill>
              </a:rPr>
              <a:t>National Institutes of Health			National Institutes of Health 		</a:t>
            </a:r>
            <a:endParaRPr lang="en-US" sz="1600" dirty="0"/>
          </a:p>
        </p:txBody>
      </p:sp>
    </p:spTree>
    <p:extLst>
      <p:ext uri="{BB962C8B-B14F-4D97-AF65-F5344CB8AC3E}">
        <p14:creationId xmlns:p14="http://schemas.microsoft.com/office/powerpoint/2010/main" val="3513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84920" cy="838200"/>
          </a:xfrm>
        </p:spPr>
        <p:txBody>
          <a:bodyPr>
            <a:normAutofit/>
          </a:bodyPr>
          <a:lstStyle/>
          <a:p>
            <a:r>
              <a:rPr lang="en-US" sz="4000" dirty="0"/>
              <a:t>Post-Submission Materials </a:t>
            </a:r>
          </a:p>
        </p:txBody>
      </p:sp>
      <p:sp>
        <p:nvSpPr>
          <p:cNvPr id="4" name="Content Placeholder 2"/>
          <p:cNvSpPr txBox="1">
            <a:spLocks/>
          </p:cNvSpPr>
          <p:nvPr/>
        </p:nvSpPr>
        <p:spPr>
          <a:xfrm>
            <a:off x="334819" y="1334438"/>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230188">
              <a:spcBef>
                <a:spcPts val="300"/>
              </a:spcBef>
              <a:spcAft>
                <a:spcPts val="300"/>
              </a:spcAft>
              <a:defRPr/>
            </a:pPr>
            <a:r>
              <a:rPr lang="en-US" sz="2800" dirty="0"/>
              <a:t>Submitted after the application, and must:</a:t>
            </a:r>
          </a:p>
          <a:p>
            <a:pPr marL="573088" lvl="2" indent="-231775">
              <a:spcBef>
                <a:spcPts val="300"/>
              </a:spcBef>
              <a:spcAft>
                <a:spcPts val="300"/>
              </a:spcAft>
              <a:buFont typeface="Arial" panose="020B0604020202020204" pitchFamily="34" charset="0"/>
              <a:buChar char="‒"/>
              <a:defRPr/>
            </a:pPr>
            <a:r>
              <a:rPr lang="en-US" dirty="0"/>
              <a:t>Result from an unforeseen administrative event</a:t>
            </a:r>
          </a:p>
          <a:p>
            <a:pPr marL="573088" lvl="2" indent="-231775">
              <a:spcBef>
                <a:spcPts val="300"/>
              </a:spcBef>
              <a:spcAft>
                <a:spcPts val="300"/>
              </a:spcAft>
              <a:buFont typeface="Arial" panose="020B0604020202020204" pitchFamily="34" charset="0"/>
              <a:buChar char="‒"/>
              <a:defRPr/>
            </a:pPr>
            <a:r>
              <a:rPr lang="en-US" dirty="0"/>
              <a:t>Conform to format policy and page limits</a:t>
            </a:r>
          </a:p>
          <a:p>
            <a:pPr marL="573088" lvl="2" indent="-231775">
              <a:spcBef>
                <a:spcPts val="300"/>
              </a:spcBef>
              <a:spcAft>
                <a:spcPts val="300"/>
              </a:spcAft>
              <a:buFont typeface="Arial" panose="020B0604020202020204" pitchFamily="34" charset="0"/>
              <a:buChar char="‒"/>
              <a:defRPr/>
            </a:pPr>
            <a:r>
              <a:rPr lang="en-US" dirty="0"/>
              <a:t>Be submitted to the SRO 30 days before the review</a:t>
            </a:r>
          </a:p>
          <a:p>
            <a:pPr marL="573088" lvl="2" indent="-231775">
              <a:spcBef>
                <a:spcPts val="300"/>
              </a:spcBef>
              <a:spcAft>
                <a:spcPts val="300"/>
              </a:spcAft>
              <a:buFont typeface="Arial" panose="020B0604020202020204" pitchFamily="34" charset="0"/>
              <a:buChar char="‒"/>
              <a:defRPr/>
            </a:pPr>
            <a:r>
              <a:rPr lang="en-US" dirty="0"/>
              <a:t>Demonstrate concurrence of Authorized Organization Representative </a:t>
            </a:r>
          </a:p>
          <a:p>
            <a:pPr marL="228600" lvl="1" indent="-228600">
              <a:spcBef>
                <a:spcPts val="300"/>
              </a:spcBef>
              <a:spcAft>
                <a:spcPts val="300"/>
              </a:spcAft>
              <a:buFont typeface="Arial" panose="020B0604020202020204" pitchFamily="34" charset="0"/>
              <a:buChar char="•"/>
              <a:defRPr/>
            </a:pPr>
            <a:r>
              <a:rPr lang="en-US" dirty="0"/>
              <a:t>Some Funding Opportunity Announcements may</a:t>
            </a:r>
          </a:p>
          <a:p>
            <a:pPr marL="571500" lvl="2" indent="-171450">
              <a:spcBef>
                <a:spcPts val="300"/>
              </a:spcBef>
              <a:spcAft>
                <a:spcPts val="300"/>
              </a:spcAft>
              <a:buFont typeface="Arial" panose="020B0604020202020204" pitchFamily="34" charset="0"/>
              <a:buChar char="̶"/>
              <a:defRPr/>
            </a:pPr>
            <a:r>
              <a:rPr lang="en-US" dirty="0"/>
              <a:t>Specify other allowable materials</a:t>
            </a:r>
          </a:p>
          <a:p>
            <a:pPr marL="571500" lvl="2" indent="-171450">
              <a:spcBef>
                <a:spcPts val="300"/>
              </a:spcBef>
              <a:spcAft>
                <a:spcPts val="300"/>
              </a:spcAft>
              <a:buFont typeface="Arial" panose="020B0604020202020204" pitchFamily="34" charset="0"/>
              <a:buChar char="̶"/>
              <a:defRPr/>
            </a:pPr>
            <a:r>
              <a:rPr lang="en-US" dirty="0"/>
              <a:t>Change the time window</a:t>
            </a:r>
          </a:p>
          <a:p>
            <a:pPr marL="573088" lvl="2" indent="-231775">
              <a:spcBef>
                <a:spcPts val="300"/>
              </a:spcBef>
              <a:spcAft>
                <a:spcPts val="300"/>
              </a:spcAft>
              <a:buFont typeface="Arial" panose="020B0604020202020204" pitchFamily="34" charset="0"/>
              <a:buChar char="‒"/>
              <a:defRPr/>
            </a:pPr>
            <a:endParaRPr lang="en-US" dirty="0"/>
          </a:p>
          <a:p>
            <a:pPr marL="765810" lvl="2" indent="-256032">
              <a:spcBef>
                <a:spcPts val="300"/>
              </a:spcBef>
              <a:spcAft>
                <a:spcPts val="300"/>
              </a:spcAft>
              <a:buFontTx/>
              <a:buNone/>
              <a:defRPr/>
            </a:pPr>
            <a:endParaRPr lang="en-US" dirty="0"/>
          </a:p>
          <a:p>
            <a:pPr marL="321638" indent="-321638">
              <a:buFontTx/>
              <a:buNone/>
              <a:defRPr/>
            </a:pPr>
            <a:endParaRPr lang="en-US" sz="2300" dirty="0"/>
          </a:p>
          <a:p>
            <a:pPr marL="321638" indent="-321638">
              <a:buFontTx/>
              <a:buNone/>
              <a:defRPr/>
            </a:pPr>
            <a:endParaRPr lang="en-US" sz="23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pic>
        <p:nvPicPr>
          <p:cNvPr id="6" name="Picture 5"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4724400"/>
            <a:ext cx="1303103" cy="1302019"/>
          </a:xfrm>
          <a:prstGeom prst="rect">
            <a:avLst/>
          </a:prstGeom>
        </p:spPr>
      </p:pic>
    </p:spTree>
    <p:extLst>
      <p:ext uri="{BB962C8B-B14F-4D97-AF65-F5344CB8AC3E}">
        <p14:creationId xmlns:p14="http://schemas.microsoft.com/office/powerpoint/2010/main" val="16348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84920" cy="838200"/>
          </a:xfrm>
        </p:spPr>
        <p:txBody>
          <a:bodyPr>
            <a:normAutofit/>
          </a:bodyPr>
          <a:lstStyle/>
          <a:p>
            <a:r>
              <a:rPr lang="en-US" sz="4000" dirty="0"/>
              <a:t>Post-Submission Materials </a:t>
            </a:r>
          </a:p>
        </p:txBody>
      </p:sp>
      <p:sp>
        <p:nvSpPr>
          <p:cNvPr id="4" name="Content Placeholder 2"/>
          <p:cNvSpPr txBox="1">
            <a:spLocks/>
          </p:cNvSpPr>
          <p:nvPr/>
        </p:nvSpPr>
        <p:spPr>
          <a:xfrm>
            <a:off x="334819" y="1334438"/>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lvl="1" indent="-230188">
              <a:spcBef>
                <a:spcPts val="300"/>
              </a:spcBef>
              <a:spcAft>
                <a:spcPts val="300"/>
              </a:spcAft>
              <a:buFont typeface="Arial" panose="020B0604020202020204" pitchFamily="34" charset="0"/>
              <a:buChar char="•"/>
              <a:defRPr/>
            </a:pPr>
            <a:r>
              <a:rPr lang="en-US" dirty="0"/>
              <a:t>Among materials allowed (See </a:t>
            </a:r>
            <a:r>
              <a:rPr lang="en-US" dirty="0">
                <a:hlinkClick r:id="rId2"/>
              </a:rPr>
              <a:t>NOT-OD-17-066</a:t>
            </a:r>
            <a:r>
              <a:rPr lang="en-US" dirty="0"/>
              <a:t>) </a:t>
            </a:r>
          </a:p>
          <a:p>
            <a:pPr marL="571500" lvl="2">
              <a:spcBef>
                <a:spcPts val="300"/>
              </a:spcBef>
              <a:spcAft>
                <a:spcPts val="300"/>
              </a:spcAft>
              <a:buFont typeface="Arial" panose="020B0604020202020204" pitchFamily="34" charset="0"/>
              <a:buChar char="̶"/>
              <a:defRPr/>
            </a:pPr>
            <a:r>
              <a:rPr lang="en-US" dirty="0"/>
              <a:t>News of an article accepted for publication since submission of the application: </a:t>
            </a:r>
          </a:p>
          <a:p>
            <a:pPr marL="1028700" lvl="3">
              <a:spcBef>
                <a:spcPts val="300"/>
              </a:spcBef>
              <a:spcAft>
                <a:spcPts val="300"/>
              </a:spcAft>
              <a:buFont typeface="Wingdings" panose="05000000000000000000" pitchFamily="2" charset="2"/>
              <a:buChar char="§"/>
              <a:defRPr/>
            </a:pPr>
            <a:r>
              <a:rPr lang="en-US" dirty="0"/>
              <a:t>List of authors and institutional affiliations</a:t>
            </a:r>
          </a:p>
          <a:p>
            <a:pPr marL="1028700" lvl="3">
              <a:spcBef>
                <a:spcPts val="300"/>
              </a:spcBef>
              <a:spcAft>
                <a:spcPts val="300"/>
              </a:spcAft>
              <a:buFont typeface="Wingdings" panose="05000000000000000000" pitchFamily="2" charset="2"/>
              <a:buChar char="§"/>
              <a:defRPr/>
            </a:pPr>
            <a:r>
              <a:rPr lang="en-US" dirty="0"/>
              <a:t>Title of the article</a:t>
            </a:r>
          </a:p>
          <a:p>
            <a:pPr marL="1028700" lvl="3">
              <a:spcBef>
                <a:spcPts val="300"/>
              </a:spcBef>
              <a:spcAft>
                <a:spcPts val="300"/>
              </a:spcAft>
              <a:buFont typeface="Wingdings" panose="05000000000000000000" pitchFamily="2" charset="2"/>
              <a:buChar char="§"/>
              <a:defRPr/>
            </a:pPr>
            <a:r>
              <a:rPr lang="en-US" dirty="0"/>
              <a:t>Journal or citation (if available)</a:t>
            </a:r>
          </a:p>
          <a:p>
            <a:pPr marL="574675" lvl="2" indent="-231775">
              <a:spcBef>
                <a:spcPts val="300"/>
              </a:spcBef>
              <a:spcAft>
                <a:spcPts val="300"/>
              </a:spcAft>
              <a:buFont typeface="Arial" panose="020B0604020202020204" pitchFamily="34" charset="0"/>
              <a:buChar char="̶"/>
              <a:defRPr/>
            </a:pPr>
            <a:r>
              <a:rPr lang="en-US" dirty="0"/>
              <a:t>Citations of issued patents</a:t>
            </a:r>
          </a:p>
          <a:p>
            <a:pPr marL="571500" lvl="2">
              <a:spcBef>
                <a:spcPts val="300"/>
              </a:spcBef>
              <a:spcAft>
                <a:spcPts val="300"/>
              </a:spcAft>
              <a:buFont typeface="Arial" panose="020B0604020202020204" pitchFamily="34" charset="0"/>
              <a:buChar char="̶"/>
              <a:defRPr/>
            </a:pPr>
            <a:r>
              <a:rPr lang="en-US" dirty="0"/>
              <a:t>Videos - the only non-traditional materials allowed</a:t>
            </a:r>
          </a:p>
          <a:p>
            <a:pPr marL="1028700" lvl="2" indent="-230188">
              <a:spcBef>
                <a:spcPts val="300"/>
              </a:spcBef>
              <a:spcAft>
                <a:spcPts val="300"/>
              </a:spcAft>
              <a:buFont typeface="Wingdings" panose="05000000000000000000" pitchFamily="2" charset="2"/>
              <a:buChar char="§"/>
              <a:defRPr/>
            </a:pPr>
            <a:r>
              <a:rPr lang="en-US" sz="2000" dirty="0"/>
              <a:t>Follow a special process for videos</a:t>
            </a:r>
          </a:p>
          <a:p>
            <a:pPr marL="1028700" lvl="4" indent="-230188">
              <a:spcBef>
                <a:spcPts val="300"/>
              </a:spcBef>
              <a:spcAft>
                <a:spcPts val="300"/>
              </a:spcAft>
              <a:buFont typeface="Wingdings" panose="05000000000000000000" pitchFamily="2" charset="2"/>
              <a:buChar char="§"/>
              <a:defRPr/>
            </a:pPr>
            <a:r>
              <a:rPr lang="en-US" dirty="0"/>
              <a:t>See </a:t>
            </a:r>
            <a:r>
              <a:rPr lang="en-US" dirty="0">
                <a:hlinkClick r:id="rId3"/>
              </a:rPr>
              <a:t>NOT-OD-12-141 </a:t>
            </a:r>
            <a:endParaRPr lang="en-US" dirty="0"/>
          </a:p>
          <a:p>
            <a:pPr marL="342900" lvl="2">
              <a:spcBef>
                <a:spcPts val="300"/>
              </a:spcBef>
              <a:spcAft>
                <a:spcPts val="300"/>
              </a:spcAft>
              <a:defRPr/>
            </a:pPr>
            <a:r>
              <a:rPr lang="en-US" sz="2800" dirty="0"/>
              <a:t>Not allowed: Pre-prints, other Interim Research Products (See </a:t>
            </a:r>
            <a:r>
              <a:rPr lang="en-US" sz="2800" dirty="0">
                <a:hlinkClick r:id="rId4"/>
              </a:rPr>
              <a:t>NOT-OD-17-050</a:t>
            </a:r>
            <a:r>
              <a:rPr lang="en-US" sz="2800" dirty="0"/>
              <a:t>)</a:t>
            </a:r>
          </a:p>
          <a:p>
            <a:pPr marL="573088" lvl="2" indent="-231775">
              <a:spcBef>
                <a:spcPts val="300"/>
              </a:spcBef>
              <a:spcAft>
                <a:spcPts val="300"/>
              </a:spcAft>
              <a:buFontTx/>
              <a:buNone/>
              <a:defRPr/>
            </a:pPr>
            <a:endParaRPr lang="en-US" dirty="0"/>
          </a:p>
          <a:p>
            <a:pPr marL="321638" indent="-321638">
              <a:buFontTx/>
              <a:buNone/>
              <a:defRPr/>
            </a:pPr>
            <a:endParaRPr lang="en-US" sz="2300" dirty="0"/>
          </a:p>
          <a:p>
            <a:pPr marL="321638" indent="-321638">
              <a:buFontTx/>
              <a:buNone/>
              <a:defRPr/>
            </a:pPr>
            <a:endParaRPr lang="en-US" sz="23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dirty="0"/>
          </a:p>
        </p:txBody>
      </p:sp>
      <p:pic>
        <p:nvPicPr>
          <p:cNvPr id="6" name="Picture 5"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2514600"/>
            <a:ext cx="1303103" cy="1302019"/>
          </a:xfrm>
          <a:prstGeom prst="rect">
            <a:avLst/>
          </a:prstGeom>
        </p:spPr>
      </p:pic>
    </p:spTree>
    <p:extLst>
      <p:ext uri="{BB962C8B-B14F-4D97-AF65-F5344CB8AC3E}">
        <p14:creationId xmlns:p14="http://schemas.microsoft.com/office/powerpoint/2010/main" val="33235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 y="228600"/>
            <a:ext cx="8839200" cy="838200"/>
          </a:xfrm>
        </p:spPr>
        <p:txBody>
          <a:bodyPr>
            <a:normAutofit/>
          </a:bodyPr>
          <a:lstStyle/>
          <a:p>
            <a:r>
              <a:rPr lang="en-US" sz="4000" dirty="0"/>
              <a:t>Maintaining Integrity in Peer Review</a:t>
            </a:r>
          </a:p>
        </p:txBody>
      </p:sp>
      <p:sp>
        <p:nvSpPr>
          <p:cNvPr id="4" name="Rectangle 3"/>
          <p:cNvSpPr/>
          <p:nvPr/>
        </p:nvSpPr>
        <p:spPr>
          <a:xfrm>
            <a:off x="270933" y="1143000"/>
            <a:ext cx="8610600" cy="5216813"/>
          </a:xfrm>
          <a:prstGeom prst="rect">
            <a:avLst/>
          </a:prstGeom>
        </p:spPr>
        <p:txBody>
          <a:bodyPr wrap="square">
            <a:spAutoFit/>
          </a:bodyPr>
          <a:lstStyle/>
          <a:p>
            <a:pPr marL="341313" lvl="1" indent="-231775">
              <a:spcBef>
                <a:spcPts val="300"/>
              </a:spcBef>
              <a:spcAft>
                <a:spcPts val="300"/>
              </a:spcAft>
              <a:buClr>
                <a:schemeClr val="tx1"/>
              </a:buClr>
              <a:buFont typeface="Arial" panose="020B0604020202020204" pitchFamily="34" charset="0"/>
              <a:buChar char="•"/>
            </a:pPr>
            <a:r>
              <a:rPr lang="en-US" sz="2800" dirty="0"/>
              <a:t>All materials, discussions, and documents are confidential – deleted or destroyed after review. </a:t>
            </a:r>
          </a:p>
          <a:p>
            <a:pPr marL="341313" lvl="1" indent="-231775">
              <a:spcBef>
                <a:spcPts val="300"/>
              </a:spcBef>
              <a:spcAft>
                <a:spcPts val="300"/>
              </a:spcAft>
              <a:buClr>
                <a:schemeClr val="tx1"/>
              </a:buClr>
              <a:buFont typeface="Arial" panose="020B0604020202020204" pitchFamily="34" charset="0"/>
              <a:buChar char="•"/>
            </a:pPr>
            <a:r>
              <a:rPr lang="en-US" sz="2800" dirty="0"/>
              <a:t>All questions must be referred to the SRO. </a:t>
            </a:r>
          </a:p>
          <a:p>
            <a:pPr marL="822960" lvl="1" indent="-256032">
              <a:spcBef>
                <a:spcPts val="300"/>
              </a:spcBef>
              <a:spcAft>
                <a:spcPts val="300"/>
              </a:spcAft>
              <a:buFont typeface="Arial" panose="020B0604020202020204" pitchFamily="34" charset="0"/>
              <a:buChar char="•"/>
            </a:pPr>
            <a:endParaRPr lang="en-US" sz="2400" i="1" dirty="0"/>
          </a:p>
          <a:p>
            <a:pPr marL="822960" lvl="1" indent="-256032">
              <a:spcBef>
                <a:spcPts val="300"/>
              </a:spcBef>
              <a:spcAft>
                <a:spcPts val="300"/>
              </a:spcAft>
              <a:buFont typeface="Arial" panose="020B0604020202020204" pitchFamily="34" charset="0"/>
              <a:buChar char="•"/>
            </a:pPr>
            <a:r>
              <a:rPr lang="en-US" sz="2400" i="1" dirty="0"/>
              <a:t>Reviewers: Do not contact applicants directly!</a:t>
            </a:r>
          </a:p>
          <a:p>
            <a:pPr marL="822960" lvl="1" indent="-256032">
              <a:spcBef>
                <a:spcPts val="300"/>
              </a:spcBef>
              <a:spcAft>
                <a:spcPts val="300"/>
              </a:spcAft>
              <a:buFont typeface="Arial" panose="020B0604020202020204" pitchFamily="34" charset="0"/>
              <a:buChar char="•"/>
            </a:pPr>
            <a:r>
              <a:rPr lang="en-US" sz="2400" i="1" dirty="0"/>
              <a:t>Applicants: Do not contact reviewers directly!</a:t>
            </a:r>
          </a:p>
          <a:p>
            <a:pPr marL="365760" indent="-256032">
              <a:spcBef>
                <a:spcPts val="300"/>
              </a:spcBef>
              <a:spcAft>
                <a:spcPts val="300"/>
              </a:spcAft>
              <a:buFont typeface="Arial" panose="020B0604020202020204" pitchFamily="34" charset="0"/>
              <a:buChar char="•"/>
            </a:pPr>
            <a:endParaRPr lang="en-US" sz="2800" dirty="0"/>
          </a:p>
          <a:p>
            <a:pPr marL="365760" indent="-256032">
              <a:spcBef>
                <a:spcPts val="300"/>
              </a:spcBef>
              <a:spcAft>
                <a:spcPts val="300"/>
              </a:spcAft>
              <a:buFont typeface="Arial" panose="020B0604020202020204" pitchFamily="34" charset="0"/>
              <a:buChar char="•"/>
            </a:pPr>
            <a:r>
              <a:rPr lang="en-US" sz="2800" dirty="0"/>
              <a:t>Research Misconduct</a:t>
            </a:r>
          </a:p>
          <a:p>
            <a:pPr marL="566738" lvl="2" indent="-225425">
              <a:spcBef>
                <a:spcPts val="300"/>
              </a:spcBef>
              <a:spcAft>
                <a:spcPts val="300"/>
              </a:spcAft>
              <a:buFont typeface="Arial" panose="020B0604020202020204" pitchFamily="34" charset="0"/>
              <a:buChar char="‒"/>
            </a:pPr>
            <a:r>
              <a:rPr lang="en-US" sz="2400" dirty="0"/>
              <a:t>Fabrication, falsification, or plagiarism.</a:t>
            </a:r>
          </a:p>
          <a:p>
            <a:pPr marL="566738" lvl="2" indent="-225425">
              <a:spcBef>
                <a:spcPts val="300"/>
              </a:spcBef>
              <a:spcAft>
                <a:spcPts val="300"/>
              </a:spcAft>
              <a:buFont typeface="Arial" panose="020B0604020202020204" pitchFamily="34" charset="0"/>
              <a:buChar char="‒"/>
            </a:pPr>
            <a:r>
              <a:rPr lang="en-US" sz="2400" dirty="0"/>
              <a:t>Reviewers: Report allegations directly </a:t>
            </a:r>
          </a:p>
          <a:p>
            <a:pPr marL="566738" lvl="2" indent="-225425">
              <a:spcBef>
                <a:spcPts val="300"/>
              </a:spcBef>
              <a:spcAft>
                <a:spcPts val="300"/>
              </a:spcAft>
            </a:pPr>
            <a:r>
              <a:rPr lang="en-US" sz="2400" dirty="0"/>
              <a:t>    to the SRO in confidence. </a:t>
            </a:r>
            <a:endParaRPr lang="en-US" sz="2400" i="1" dirty="0"/>
          </a:p>
        </p:txBody>
      </p:sp>
      <p:pic>
        <p:nvPicPr>
          <p:cNvPr id="6" name="Picture 5" descr="This symbolizes the confidential nature of the peer review process.&#10;&#10;C:\Documents and Settings\ameros\Local Settings\Temporary Internet Files\Content.IE5\NFSUVS5O\MP900175622[1].jpg" title="CONFIDENTIAL STAMP"/>
          <p:cNvPicPr>
            <a:picLocks noChangeAspect="1" noChangeArrowheads="1"/>
          </p:cNvPicPr>
          <p:nvPr/>
        </p:nvPicPr>
        <p:blipFill>
          <a:blip r:embed="rId2" cstate="print"/>
          <a:srcRect/>
          <a:stretch>
            <a:fillRect/>
          </a:stretch>
        </p:blipFill>
        <p:spPr bwMode="auto">
          <a:xfrm>
            <a:off x="6833726" y="4414486"/>
            <a:ext cx="2047807" cy="142500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sp>
        <p:nvSpPr>
          <p:cNvPr id="5" name="Rectangle 4" title="&quot;&quot;"/>
          <p:cNvSpPr/>
          <p:nvPr/>
        </p:nvSpPr>
        <p:spPr>
          <a:xfrm>
            <a:off x="762000" y="3004786"/>
            <a:ext cx="67818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80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sz="4000" dirty="0"/>
              <a:t>Level 1: Initial Peer Review</a:t>
            </a:r>
          </a:p>
        </p:txBody>
      </p:sp>
      <p:sp>
        <p:nvSpPr>
          <p:cNvPr id="5" name="Rectangle 7"/>
          <p:cNvSpPr txBox="1">
            <a:spLocks noChangeArrowheads="1"/>
          </p:cNvSpPr>
          <p:nvPr/>
        </p:nvSpPr>
        <p:spPr>
          <a:xfrm>
            <a:off x="313267" y="990599"/>
            <a:ext cx="8382000" cy="2853235"/>
          </a:xfrm>
          <a:prstGeom prst="rect">
            <a:avLst/>
          </a:prstGeom>
          <a:solidFill>
            <a:schemeClr val="bg1"/>
          </a:solidFill>
          <a:ln w="28575"/>
        </p:spPr>
        <p:txBody>
          <a:bodyPr>
            <a:normAutofit fontScale="55000" lnSpcReduction="2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313" indent="-230188" eaLnBrk="1" hangingPunct="1">
              <a:lnSpc>
                <a:spcPct val="120000"/>
              </a:lnSpc>
              <a:spcAft>
                <a:spcPts val="300"/>
              </a:spcAft>
              <a:buClr>
                <a:schemeClr val="tx1"/>
              </a:buClr>
              <a:defRPr/>
            </a:pPr>
            <a:r>
              <a:rPr lang="en-US" sz="5100" dirty="0"/>
              <a:t>Key decisions</a:t>
            </a:r>
          </a:p>
          <a:p>
            <a:pPr marL="573088" lvl="1" indent="-231775">
              <a:lnSpc>
                <a:spcPct val="120000"/>
              </a:lnSpc>
              <a:spcAft>
                <a:spcPts val="300"/>
              </a:spcAft>
              <a:buClrTx/>
              <a:buFont typeface="Arial" panose="020B0604020202020204" pitchFamily="34" charset="0"/>
              <a:buChar char="‒"/>
              <a:defRPr/>
            </a:pPr>
            <a:r>
              <a:rPr lang="en-US" sz="4400" dirty="0">
                <a:solidFill>
                  <a:schemeClr val="tx1"/>
                </a:solidFill>
              </a:rPr>
              <a:t>Scientific and technical merit of the work proposed</a:t>
            </a:r>
          </a:p>
          <a:p>
            <a:pPr marL="573088" lvl="1" indent="-231775">
              <a:lnSpc>
                <a:spcPct val="120000"/>
              </a:lnSpc>
              <a:spcAft>
                <a:spcPts val="300"/>
              </a:spcAft>
              <a:buClrTx/>
              <a:buFont typeface="Arial" panose="020B0604020202020204" pitchFamily="34" charset="0"/>
              <a:buChar char="‒"/>
              <a:defRPr/>
            </a:pPr>
            <a:r>
              <a:rPr lang="en-US" sz="4400" dirty="0">
                <a:solidFill>
                  <a:schemeClr val="tx1"/>
                </a:solidFill>
              </a:rPr>
              <a:t>Overall impact</a:t>
            </a:r>
          </a:p>
          <a:p>
            <a:pPr marL="573088" lvl="1" indent="-231775">
              <a:lnSpc>
                <a:spcPct val="120000"/>
              </a:lnSpc>
              <a:spcAft>
                <a:spcPts val="300"/>
              </a:spcAft>
              <a:buClrTx/>
              <a:buFont typeface="Arial" panose="020B0604020202020204" pitchFamily="34" charset="0"/>
              <a:buChar char="‒"/>
              <a:defRPr/>
            </a:pPr>
            <a:r>
              <a:rPr lang="en-US" sz="4400" dirty="0">
                <a:solidFill>
                  <a:schemeClr val="tx1"/>
                </a:solidFill>
              </a:rPr>
              <a:t>Appropriate justification for human subject protection, inclusion, and vertebrate animals</a:t>
            </a:r>
          </a:p>
          <a:p>
            <a:pPr marL="341313" indent="-230188">
              <a:lnSpc>
                <a:spcPct val="120000"/>
              </a:lnSpc>
              <a:spcAft>
                <a:spcPts val="300"/>
              </a:spcAft>
              <a:buClrTx/>
              <a:buFont typeface="Arial" panose="020B0604020202020204" pitchFamily="34" charset="0"/>
              <a:buChar char="•"/>
              <a:defRPr/>
            </a:pPr>
            <a:r>
              <a:rPr lang="en-US" sz="5100" dirty="0">
                <a:solidFill>
                  <a:schemeClr val="tx1"/>
                </a:solidFill>
              </a:rPr>
              <a:t>Managed by Scientific Review Officers (SROs)</a:t>
            </a:r>
          </a:p>
        </p:txBody>
      </p:sp>
      <p:sp>
        <p:nvSpPr>
          <p:cNvPr id="9" name="Right Arrow 8" descr="This is intended to depict a grant application being submitted to NIH" title="The first arrow represents a grant application"/>
          <p:cNvSpPr/>
          <p:nvPr/>
        </p:nvSpPr>
        <p:spPr>
          <a:xfrm>
            <a:off x="288627" y="4730344"/>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48687" y="5021659"/>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44799" y="4583326"/>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2844468349"/>
              </p:ext>
            </p:extLst>
          </p:nvPr>
        </p:nvGraphicFramePr>
        <p:xfrm>
          <a:off x="2696701" y="4082644"/>
          <a:ext cx="3886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descr="The red box highlights the Division of Receipt and Referral (DRR) that is the main focus of this slide" title="Red Box"/>
          <p:cNvSpPr/>
          <p:nvPr/>
        </p:nvSpPr>
        <p:spPr>
          <a:xfrm>
            <a:off x="2590798" y="5154826"/>
            <a:ext cx="3886202" cy="1231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9692" y="4604048"/>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4546598"/>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1292" y="4785408"/>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13</a:t>
            </a:fld>
            <a:endParaRPr lang="en-US" dirty="0"/>
          </a:p>
        </p:txBody>
      </p:sp>
    </p:spTree>
    <p:extLst>
      <p:ext uri="{BB962C8B-B14F-4D97-AF65-F5344CB8AC3E}">
        <p14:creationId xmlns:p14="http://schemas.microsoft.com/office/powerpoint/2010/main" val="241179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Level 1: Initial Peer Review</a:t>
            </a:r>
          </a:p>
        </p:txBody>
      </p:sp>
      <p:sp>
        <p:nvSpPr>
          <p:cNvPr id="4" name="Content Placeholder 3"/>
          <p:cNvSpPr>
            <a:spLocks noGrp="1"/>
          </p:cNvSpPr>
          <p:nvPr>
            <p:ph idx="1"/>
          </p:nvPr>
        </p:nvSpPr>
        <p:spPr/>
        <p:txBody>
          <a:bodyPr/>
          <a:lstStyle/>
          <a:p>
            <a:pPr marL="341313" indent="-230188">
              <a:spcAft>
                <a:spcPts val="300"/>
              </a:spcAft>
              <a:buClr>
                <a:schemeClr val="tx1"/>
              </a:buClr>
            </a:pPr>
            <a:r>
              <a:rPr lang="en-US" dirty="0"/>
              <a:t>Reviewers</a:t>
            </a:r>
          </a:p>
          <a:p>
            <a:pPr marL="573088" lvl="3" indent="-231775">
              <a:spcAft>
                <a:spcPts val="300"/>
              </a:spcAft>
              <a:buClr>
                <a:schemeClr val="tx1"/>
              </a:buClr>
              <a:buFont typeface="Arial" panose="020B0604020202020204" pitchFamily="34" charset="0"/>
              <a:buChar char="‒"/>
            </a:pPr>
            <a:r>
              <a:rPr lang="en-US" sz="2400" dirty="0">
                <a:solidFill>
                  <a:schemeClr val="tx1"/>
                </a:solidFill>
              </a:rPr>
              <a:t>How they are chosen</a:t>
            </a:r>
          </a:p>
          <a:p>
            <a:pPr marL="573088" lvl="3" indent="-231775">
              <a:spcAft>
                <a:spcPts val="300"/>
              </a:spcAft>
              <a:buClr>
                <a:schemeClr val="tx1"/>
              </a:buClr>
              <a:buFont typeface="Arial" panose="020B0604020202020204" pitchFamily="34" charset="0"/>
              <a:buChar char="‒"/>
            </a:pPr>
            <a:r>
              <a:rPr lang="en-US" sz="2400" dirty="0">
                <a:solidFill>
                  <a:schemeClr val="tx1"/>
                </a:solidFill>
              </a:rPr>
              <a:t>Expectations for reviewers</a:t>
            </a:r>
          </a:p>
          <a:p>
            <a:pPr marL="341313" indent="-230188">
              <a:spcAft>
                <a:spcPts val="300"/>
              </a:spcAft>
              <a:buClr>
                <a:schemeClr val="tx1"/>
              </a:buClr>
            </a:pPr>
            <a:r>
              <a:rPr lang="en-US" dirty="0"/>
              <a:t>Review Policy</a:t>
            </a:r>
          </a:p>
          <a:p>
            <a:pPr marL="573088" lvl="2" indent="-231775">
              <a:spcAft>
                <a:spcPts val="300"/>
              </a:spcAft>
              <a:buClr>
                <a:schemeClr val="tx1"/>
              </a:buClr>
              <a:buFont typeface="Arial" panose="020B0604020202020204" pitchFamily="34" charset="0"/>
              <a:buChar char="‒"/>
            </a:pPr>
            <a:r>
              <a:rPr lang="en-US" dirty="0">
                <a:solidFill>
                  <a:schemeClr val="tx1"/>
                </a:solidFill>
              </a:rPr>
              <a:t>Review criteria</a:t>
            </a:r>
          </a:p>
          <a:p>
            <a:pPr marL="573088" lvl="2" indent="-231775">
              <a:spcAft>
                <a:spcPts val="300"/>
              </a:spcAft>
              <a:buClr>
                <a:schemeClr val="tx1"/>
              </a:buClr>
              <a:buFont typeface="Arial" panose="020B0604020202020204" pitchFamily="34" charset="0"/>
              <a:buChar char="‒"/>
            </a:pPr>
            <a:r>
              <a:rPr lang="en-US" dirty="0">
                <a:solidFill>
                  <a:schemeClr val="tx1"/>
                </a:solidFill>
              </a:rPr>
              <a:t>Scoring system</a:t>
            </a:r>
          </a:p>
          <a:p>
            <a:pPr marL="341313" indent="-230188">
              <a:spcAft>
                <a:spcPts val="300"/>
              </a:spcAft>
              <a:buClr>
                <a:schemeClr val="tx1"/>
              </a:buClr>
            </a:pPr>
            <a:r>
              <a:rPr lang="en-US" dirty="0"/>
              <a:t>What happens at the meeting?</a:t>
            </a:r>
          </a:p>
          <a:p>
            <a:pPr marL="341313" indent="-230188">
              <a:spcAft>
                <a:spcPts val="300"/>
              </a:spcAft>
              <a:buClr>
                <a:schemeClr val="tx1"/>
              </a:buClr>
            </a:pPr>
            <a:r>
              <a:rPr lang="en-US" dirty="0"/>
              <a:t>After the meeting</a:t>
            </a:r>
          </a:p>
          <a:p>
            <a:pPr marL="365760" indent="-256032">
              <a:spcAft>
                <a:spcPts val="300"/>
              </a:spcAft>
              <a:buClr>
                <a:schemeClr val="tx1"/>
              </a:buClr>
            </a:pPr>
            <a:endParaRPr lang="en-US" dirty="0"/>
          </a:p>
          <a:p>
            <a:pPr marL="365760" lvl="1" indent="-256032">
              <a:spcAft>
                <a:spcPts val="300"/>
              </a:spcAft>
              <a:buClr>
                <a:schemeClr val="tx1"/>
              </a:buClr>
            </a:pPr>
            <a:endParaRPr lang="en-US" dirty="0"/>
          </a:p>
          <a:p>
            <a:pPr lvl="1">
              <a:buClr>
                <a:schemeClr val="tx1"/>
              </a:buClr>
            </a:pPr>
            <a:endParaRPr lang="en-US" dirty="0"/>
          </a:p>
        </p:txBody>
      </p:sp>
      <p:sp>
        <p:nvSpPr>
          <p:cNvPr id="3" name="Slide Number Placeholder 2"/>
          <p:cNvSpPr>
            <a:spLocks noGrp="1"/>
          </p:cNvSpPr>
          <p:nvPr>
            <p:ph type="sldNum" sz="quarter" idx="10"/>
          </p:nvPr>
        </p:nvSpPr>
        <p:spPr/>
        <p:txBody>
          <a:bodyPr/>
          <a:lstStyle/>
          <a:p>
            <a:pPr>
              <a:defRPr/>
            </a:pPr>
            <a:fld id="{371CDBCC-57D6-4AF4-91B3-EB8BA5111C2A}" type="slidenum">
              <a:rPr lang="en-US" smtClean="0"/>
              <a:pPr>
                <a:defRPr/>
              </a:pPr>
              <a:t>14</a:t>
            </a:fld>
            <a:endParaRPr lang="en-US" dirty="0"/>
          </a:p>
        </p:txBody>
      </p:sp>
      <p:pic>
        <p:nvPicPr>
          <p:cNvPr id="5" name="Picture 4" title="picture of peer review meeting showing reviewers with laptops discussing applica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4824" y="1693899"/>
            <a:ext cx="2726001" cy="1813918"/>
          </a:xfrm>
          <a:prstGeom prst="rect">
            <a:avLst/>
          </a:prstGeom>
        </p:spPr>
      </p:pic>
      <p:sp>
        <p:nvSpPr>
          <p:cNvPr id="6" name="TextBox 5"/>
          <p:cNvSpPr txBox="1"/>
          <p:nvPr/>
        </p:nvSpPr>
        <p:spPr>
          <a:xfrm>
            <a:off x="5943600" y="3673251"/>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280209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763000" cy="838200"/>
          </a:xfrm>
        </p:spPr>
        <p:txBody>
          <a:bodyPr>
            <a:normAutofit/>
          </a:bodyPr>
          <a:lstStyle/>
          <a:p>
            <a:r>
              <a:rPr lang="en-US" sz="4000" dirty="0"/>
              <a:t>Reviewers</a:t>
            </a:r>
          </a:p>
        </p:txBody>
      </p:sp>
      <p:sp>
        <p:nvSpPr>
          <p:cNvPr id="4" name="Rectangle 3"/>
          <p:cNvSpPr/>
          <p:nvPr/>
        </p:nvSpPr>
        <p:spPr>
          <a:xfrm>
            <a:off x="228600" y="1067445"/>
            <a:ext cx="6096000" cy="4591000"/>
          </a:xfrm>
          <a:prstGeom prst="rect">
            <a:avLst/>
          </a:prstGeom>
        </p:spPr>
        <p:txBody>
          <a:bodyPr wrap="square">
            <a:spAutoFit/>
          </a:bodyPr>
          <a:lstStyle/>
          <a:p>
            <a:pPr marL="341313" indent="-230188">
              <a:spcBef>
                <a:spcPts val="300"/>
              </a:spcBef>
              <a:spcAft>
                <a:spcPts val="300"/>
              </a:spcAft>
              <a:buFont typeface="Arial" panose="020B0604020202020204" pitchFamily="34" charset="0"/>
              <a:buChar char="•"/>
              <a:defRPr/>
            </a:pPr>
            <a:r>
              <a:rPr lang="en-US" sz="2800" dirty="0"/>
              <a:t>General Qualifications: </a:t>
            </a:r>
          </a:p>
          <a:p>
            <a:pPr marL="573088" lvl="2" indent="-231775">
              <a:spcBef>
                <a:spcPts val="300"/>
              </a:spcBef>
              <a:spcAft>
                <a:spcPts val="300"/>
              </a:spcAft>
              <a:buFont typeface="Arial" panose="020B0604020202020204" pitchFamily="34" charset="0"/>
              <a:buChar char="‒"/>
              <a:defRPr/>
            </a:pPr>
            <a:r>
              <a:rPr lang="en-US" sz="2400" dirty="0"/>
              <a:t>Expertise</a:t>
            </a:r>
          </a:p>
          <a:p>
            <a:pPr marL="573088" lvl="2" indent="-231775">
              <a:spcBef>
                <a:spcPts val="300"/>
              </a:spcBef>
              <a:spcAft>
                <a:spcPts val="300"/>
              </a:spcAft>
              <a:buFont typeface="Arial" panose="020B0604020202020204" pitchFamily="34" charset="0"/>
              <a:buChar char="‒"/>
              <a:defRPr/>
            </a:pPr>
            <a:r>
              <a:rPr lang="en-US" sz="2400" dirty="0"/>
              <a:t>Stature in field</a:t>
            </a:r>
          </a:p>
          <a:p>
            <a:pPr marL="573088" lvl="2" indent="-231775">
              <a:spcBef>
                <a:spcPts val="300"/>
              </a:spcBef>
              <a:spcAft>
                <a:spcPts val="300"/>
              </a:spcAft>
              <a:buFont typeface="Arial" panose="020B0604020202020204" pitchFamily="34" charset="0"/>
              <a:buChar char="‒"/>
              <a:defRPr/>
            </a:pPr>
            <a:r>
              <a:rPr lang="en-US" sz="2400" dirty="0"/>
              <a:t>Mature judgment</a:t>
            </a:r>
          </a:p>
          <a:p>
            <a:pPr marL="573088" lvl="2" indent="-231775">
              <a:spcBef>
                <a:spcPts val="300"/>
              </a:spcBef>
              <a:spcAft>
                <a:spcPts val="300"/>
              </a:spcAft>
              <a:buFont typeface="Arial" panose="020B0604020202020204" pitchFamily="34" charset="0"/>
              <a:buChar char="‒"/>
              <a:defRPr/>
            </a:pPr>
            <a:r>
              <a:rPr lang="en-US" sz="2400" dirty="0"/>
              <a:t>Impartiality</a:t>
            </a:r>
          </a:p>
          <a:p>
            <a:pPr marL="573088" lvl="2" indent="-231775">
              <a:spcBef>
                <a:spcPts val="300"/>
              </a:spcBef>
              <a:spcAft>
                <a:spcPts val="300"/>
              </a:spcAft>
              <a:buFont typeface="Arial" panose="020B0604020202020204" pitchFamily="34" charset="0"/>
              <a:buChar char="‒"/>
              <a:defRPr/>
            </a:pPr>
            <a:r>
              <a:rPr lang="en-US" sz="2400" dirty="0"/>
              <a:t>Ability to work well in a group</a:t>
            </a:r>
          </a:p>
          <a:p>
            <a:pPr marL="573088" lvl="2" indent="-231775">
              <a:spcBef>
                <a:spcPts val="300"/>
              </a:spcBef>
              <a:spcAft>
                <a:spcPts val="300"/>
              </a:spcAft>
              <a:buFont typeface="Arial" panose="020B0604020202020204" pitchFamily="34" charset="0"/>
              <a:buChar char="‒"/>
              <a:defRPr/>
            </a:pPr>
            <a:r>
              <a:rPr lang="en-US" sz="2400" dirty="0"/>
              <a:t>Managed conflicts of interest</a:t>
            </a:r>
          </a:p>
          <a:p>
            <a:pPr marL="573088" lvl="2" indent="-231775">
              <a:spcBef>
                <a:spcPts val="300"/>
              </a:spcBef>
              <a:spcAft>
                <a:spcPts val="300"/>
              </a:spcAft>
              <a:buFont typeface="Arial" panose="020B0604020202020204" pitchFamily="34" charset="0"/>
              <a:buChar char="‒"/>
              <a:defRPr/>
            </a:pPr>
            <a:r>
              <a:rPr lang="en-US" sz="2400" dirty="0"/>
              <a:t>Balanced representation</a:t>
            </a:r>
          </a:p>
          <a:p>
            <a:pPr marL="573088" lvl="2" indent="-231775">
              <a:spcBef>
                <a:spcPts val="300"/>
              </a:spcBef>
              <a:spcAft>
                <a:spcPts val="300"/>
              </a:spcAft>
              <a:buFont typeface="Arial" panose="020B0604020202020204" pitchFamily="34" charset="0"/>
              <a:buChar char="‒"/>
              <a:defRPr/>
            </a:pPr>
            <a:r>
              <a:rPr lang="en-US" sz="2400" i="1" dirty="0"/>
              <a:t>Availability</a:t>
            </a:r>
          </a:p>
          <a:p>
            <a:pPr lvl="1">
              <a:spcBef>
                <a:spcPts val="672"/>
              </a:spcBef>
              <a:defRPr/>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dirty="0"/>
          </a:p>
        </p:txBody>
      </p:sp>
      <p:pic>
        <p:nvPicPr>
          <p:cNvPr id="6" name="Picture 5" title="picture of review meet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59725" y="1373622"/>
            <a:ext cx="3231875" cy="2150534"/>
          </a:xfrm>
          <a:prstGeom prst="rect">
            <a:avLst/>
          </a:prstGeom>
        </p:spPr>
      </p:pic>
      <p:sp>
        <p:nvSpPr>
          <p:cNvPr id="7" name="TextBox 6"/>
          <p:cNvSpPr txBox="1"/>
          <p:nvPr/>
        </p:nvSpPr>
        <p:spPr>
          <a:xfrm>
            <a:off x="5663560" y="3538443"/>
            <a:ext cx="3480440" cy="646331"/>
          </a:xfrm>
          <a:prstGeom prst="rect">
            <a:avLst/>
          </a:prstGeom>
          <a:noFill/>
        </p:spPr>
        <p:txBody>
          <a:bodyPr wrap="non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308050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Reviewer Recruitment</a:t>
            </a:r>
          </a:p>
        </p:txBody>
      </p:sp>
      <p:sp>
        <p:nvSpPr>
          <p:cNvPr id="4" name="Rectangle 3"/>
          <p:cNvSpPr/>
          <p:nvPr/>
        </p:nvSpPr>
        <p:spPr>
          <a:xfrm>
            <a:off x="152400" y="1066800"/>
            <a:ext cx="8686800" cy="2985433"/>
          </a:xfrm>
          <a:prstGeom prst="rect">
            <a:avLst/>
          </a:prstGeom>
        </p:spPr>
        <p:txBody>
          <a:bodyPr wrap="square">
            <a:spAutoFit/>
          </a:bodyPr>
          <a:lstStyle/>
          <a:p>
            <a:pPr marL="341313" lvl="3" indent="-230188">
              <a:spcBef>
                <a:spcPts val="300"/>
              </a:spcBef>
              <a:spcAft>
                <a:spcPts val="300"/>
              </a:spcAft>
              <a:buFont typeface="Arial" panose="020B0604020202020204" pitchFamily="34" charset="0"/>
              <a:buChar char="•"/>
            </a:pPr>
            <a:r>
              <a:rPr lang="en-US" sz="2800" dirty="0"/>
              <a:t>Expertise of the reviewer</a:t>
            </a:r>
          </a:p>
          <a:p>
            <a:pPr marL="341313" lvl="3" indent="-230188">
              <a:spcBef>
                <a:spcPts val="300"/>
              </a:spcBef>
              <a:spcAft>
                <a:spcPts val="300"/>
              </a:spcAft>
              <a:buFont typeface="Arial" panose="020B0604020202020204" pitchFamily="34" charset="0"/>
              <a:buChar char="•"/>
            </a:pPr>
            <a:r>
              <a:rPr lang="en-US" sz="2800" dirty="0"/>
              <a:t>Suggestions from the PI on expertise – </a:t>
            </a:r>
            <a:r>
              <a:rPr lang="en-US" sz="2800" i="1" dirty="0"/>
              <a:t>not names!</a:t>
            </a:r>
          </a:p>
          <a:p>
            <a:pPr marL="341313" lvl="3" indent="-230188">
              <a:spcBef>
                <a:spcPts val="300"/>
              </a:spcBef>
              <a:spcAft>
                <a:spcPts val="300"/>
              </a:spcAft>
              <a:buFont typeface="Arial" panose="020B0604020202020204" pitchFamily="34" charset="0"/>
              <a:buChar char="•"/>
            </a:pPr>
            <a:r>
              <a:rPr lang="en-US" sz="2800" dirty="0"/>
              <a:t>Suggestions from Program staff and Study Section members</a:t>
            </a:r>
          </a:p>
          <a:p>
            <a:pPr marL="341313" lvl="3" indent="-230188">
              <a:spcBef>
                <a:spcPts val="300"/>
              </a:spcBef>
              <a:spcAft>
                <a:spcPts val="300"/>
              </a:spcAft>
              <a:buFont typeface="Arial" panose="020B0604020202020204" pitchFamily="34" charset="0"/>
              <a:buChar char="•"/>
            </a:pPr>
            <a:r>
              <a:rPr lang="en-US" sz="2800" dirty="0"/>
              <a:t>Managing conflicts of interest</a:t>
            </a:r>
          </a:p>
          <a:p>
            <a:pPr marL="341313" lvl="3" indent="-230188">
              <a:spcBef>
                <a:spcPts val="300"/>
              </a:spcBef>
              <a:spcAft>
                <a:spcPts val="300"/>
              </a:spcAft>
              <a:buFont typeface="Arial" panose="020B0604020202020204" pitchFamily="34" charset="0"/>
              <a:buChar char="•"/>
            </a:pPr>
            <a:r>
              <a:rPr lang="en-US" sz="2800" dirty="0"/>
              <a:t>Balancing workload</a:t>
            </a:r>
          </a:p>
        </p:txBody>
      </p:sp>
      <p:pic>
        <p:nvPicPr>
          <p:cNvPr id="5" name="Picture 14" descr="This is a picture of a Scientific Review Officer (SRO) making review assignments; the word &quot;Confidential&quot; is stamped on the picture to represent the confidential nature of these review assignments.&#10;&#10;C:\Documents and Settings\ameros\Local Settings\Temporary Internet Files\Content.IE5\8EB6JQM3\MP900409452[1].jpg" title="Scientific Review Officer Making Assignments"/>
          <p:cNvPicPr>
            <a:picLocks noChangeAspect="1" noChangeArrowheads="1"/>
          </p:cNvPicPr>
          <p:nvPr/>
        </p:nvPicPr>
        <p:blipFill>
          <a:blip r:embed="rId2" cstate="print"/>
          <a:srcRect/>
          <a:stretch>
            <a:fillRect/>
          </a:stretch>
        </p:blipFill>
        <p:spPr bwMode="auto">
          <a:xfrm>
            <a:off x="7522670" y="4343400"/>
            <a:ext cx="1316530" cy="198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Tree>
    <p:extLst>
      <p:ext uri="{BB962C8B-B14F-4D97-AF65-F5344CB8AC3E}">
        <p14:creationId xmlns:p14="http://schemas.microsoft.com/office/powerpoint/2010/main" val="279866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838200"/>
          </a:xfrm>
        </p:spPr>
        <p:txBody>
          <a:bodyPr>
            <a:normAutofit/>
          </a:bodyPr>
          <a:lstStyle/>
          <a:p>
            <a:r>
              <a:rPr lang="en-US" sz="4000" dirty="0"/>
              <a:t>Managing Conflict of Interest</a:t>
            </a:r>
          </a:p>
        </p:txBody>
      </p:sp>
      <p:sp>
        <p:nvSpPr>
          <p:cNvPr id="4" name="Content Placeholder 2"/>
          <p:cNvSpPr txBox="1">
            <a:spLocks/>
          </p:cNvSpPr>
          <p:nvPr/>
        </p:nvSpPr>
        <p:spPr>
          <a:xfrm>
            <a:off x="228600" y="1219200"/>
            <a:ext cx="8610600" cy="4906963"/>
          </a:xfrm>
          <a:prstGeom prst="rect">
            <a:avLst/>
          </a:prstGeom>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313" indent="-230188">
              <a:spcAft>
                <a:spcPts val="300"/>
              </a:spcAft>
              <a:buClr>
                <a:schemeClr val="tx1"/>
              </a:buClr>
            </a:pPr>
            <a:r>
              <a:rPr lang="en-US" dirty="0"/>
              <a:t>Types of Conflict of Interest (COI) </a:t>
            </a:r>
          </a:p>
          <a:p>
            <a:pPr marL="573088" lvl="2" indent="-231775">
              <a:spcAft>
                <a:spcPts val="300"/>
              </a:spcAft>
              <a:buClr>
                <a:schemeClr val="tx1"/>
              </a:buClr>
              <a:buFont typeface="Arial" panose="020B0604020202020204" pitchFamily="34" charset="0"/>
              <a:buChar char="̶"/>
            </a:pPr>
            <a:r>
              <a:rPr lang="en-US" dirty="0">
                <a:solidFill>
                  <a:schemeClr val="tx1"/>
                </a:solidFill>
              </a:rPr>
              <a:t>Financial		-  Professional associates</a:t>
            </a:r>
          </a:p>
          <a:p>
            <a:pPr marL="573088" lvl="2" indent="-231775">
              <a:spcAft>
                <a:spcPts val="300"/>
              </a:spcAft>
              <a:buClr>
                <a:schemeClr val="tx1"/>
              </a:buClr>
              <a:buFont typeface="Arial" panose="020B0604020202020204" pitchFamily="34" charset="0"/>
              <a:buChar char="̶"/>
            </a:pPr>
            <a:r>
              <a:rPr lang="en-US" dirty="0">
                <a:solidFill>
                  <a:schemeClr val="tx1"/>
                </a:solidFill>
              </a:rPr>
              <a:t>Employment	-  Study Section membership</a:t>
            </a:r>
          </a:p>
          <a:p>
            <a:pPr marL="573088" lvl="2" indent="-231775">
              <a:spcAft>
                <a:spcPts val="300"/>
              </a:spcAft>
              <a:buClr>
                <a:schemeClr val="tx1"/>
              </a:buClr>
              <a:buFont typeface="Arial" panose="020B0604020202020204" pitchFamily="34" charset="0"/>
              <a:buChar char="̶"/>
            </a:pPr>
            <a:r>
              <a:rPr lang="en-US" dirty="0">
                <a:solidFill>
                  <a:schemeClr val="tx1"/>
                </a:solidFill>
              </a:rPr>
              <a:t>Personal		-  Other interests</a:t>
            </a:r>
          </a:p>
          <a:p>
            <a:pPr marL="341313" indent="-230188">
              <a:spcAft>
                <a:spcPts val="300"/>
              </a:spcAft>
              <a:buClr>
                <a:schemeClr val="tx1"/>
              </a:buClr>
            </a:pPr>
            <a:r>
              <a:rPr lang="en-US" dirty="0"/>
              <a:t>Appearance of COI</a:t>
            </a:r>
          </a:p>
          <a:p>
            <a:pPr marL="341313" indent="-230188">
              <a:spcAft>
                <a:spcPts val="300"/>
              </a:spcAft>
              <a:buClr>
                <a:schemeClr val="tx1"/>
              </a:buClr>
            </a:pPr>
            <a:r>
              <a:rPr lang="en-US" dirty="0"/>
              <a:t>Depending on the COI, the reviewer with a COI must be:</a:t>
            </a:r>
          </a:p>
          <a:p>
            <a:pPr marL="573088" lvl="2" indent="-231775">
              <a:spcAft>
                <a:spcPts val="300"/>
              </a:spcAft>
              <a:buClr>
                <a:schemeClr val="tx1"/>
              </a:buClr>
              <a:buFont typeface="Arial" panose="020B0604020202020204" pitchFamily="34" charset="0"/>
              <a:buChar char="‒"/>
            </a:pPr>
            <a:r>
              <a:rPr lang="en-US" dirty="0">
                <a:solidFill>
                  <a:schemeClr val="tx1"/>
                </a:solidFill>
              </a:rPr>
              <a:t>Excluded from serving on the Study Section, or </a:t>
            </a:r>
          </a:p>
          <a:p>
            <a:pPr marL="573088" lvl="2" indent="-231775">
              <a:spcAft>
                <a:spcPts val="300"/>
              </a:spcAft>
              <a:buClr>
                <a:schemeClr val="tx1"/>
              </a:buClr>
              <a:buFont typeface="Arial" panose="020B0604020202020204" pitchFamily="34" charset="0"/>
              <a:buChar char="‒"/>
            </a:pPr>
            <a:r>
              <a:rPr lang="en-US" dirty="0">
                <a:solidFill>
                  <a:schemeClr val="tx1"/>
                </a:solidFill>
              </a:rPr>
              <a:t>Recused from discussion and scoring of a particular application. </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17</a:t>
            </a:fld>
            <a:endParaRPr lang="en-US" dirty="0"/>
          </a:p>
        </p:txBody>
      </p:sp>
      <p:pic>
        <p:nvPicPr>
          <p:cNvPr id="5" name="Picture 4"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978" y="228600"/>
            <a:ext cx="1298222" cy="1577340"/>
          </a:xfrm>
          <a:prstGeom prst="rect">
            <a:avLst/>
          </a:prstGeom>
        </p:spPr>
      </p:pic>
    </p:spTree>
    <p:extLst>
      <p:ext uri="{BB962C8B-B14F-4D97-AF65-F5344CB8AC3E}">
        <p14:creationId xmlns:p14="http://schemas.microsoft.com/office/powerpoint/2010/main" val="15951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Review Service</a:t>
            </a:r>
          </a:p>
        </p:txBody>
      </p:sp>
      <p:sp>
        <p:nvSpPr>
          <p:cNvPr id="4" name="Rectangle 3"/>
          <p:cNvSpPr/>
          <p:nvPr/>
        </p:nvSpPr>
        <p:spPr>
          <a:xfrm>
            <a:off x="228600" y="1295400"/>
            <a:ext cx="8534400" cy="2908489"/>
          </a:xfrm>
          <a:prstGeom prst="rect">
            <a:avLst/>
          </a:prstGeom>
        </p:spPr>
        <p:txBody>
          <a:bodyPr wrap="square">
            <a:spAutoFit/>
          </a:bodyPr>
          <a:lstStyle/>
          <a:p>
            <a:pPr marL="341313" indent="-280988">
              <a:spcBef>
                <a:spcPts val="300"/>
              </a:spcBef>
              <a:spcAft>
                <a:spcPts val="300"/>
              </a:spcAft>
              <a:buFont typeface="Arial" panose="020B0604020202020204" pitchFamily="34" charset="0"/>
              <a:buChar char="•"/>
              <a:defRPr/>
            </a:pPr>
            <a:r>
              <a:rPr lang="en-US" sz="2800" dirty="0"/>
              <a:t>NIH-funded investigators are expected to serve as reviewers when asked.</a:t>
            </a:r>
          </a:p>
          <a:p>
            <a:pPr marL="341313" indent="-280988">
              <a:spcBef>
                <a:spcPts val="300"/>
              </a:spcBef>
              <a:spcAft>
                <a:spcPts val="300"/>
              </a:spcAft>
              <a:buFont typeface="Arial" panose="020B0604020202020204" pitchFamily="34" charset="0"/>
              <a:buChar char="•"/>
              <a:defRPr/>
            </a:pPr>
            <a:r>
              <a:rPr lang="en-US" sz="2800" dirty="0"/>
              <a:t>NIH grantee institutions and contract recipients are expected to encourage their investigators to </a:t>
            </a:r>
          </a:p>
          <a:p>
            <a:pPr marL="341313" indent="-280988">
              <a:spcBef>
                <a:spcPts val="300"/>
              </a:spcBef>
              <a:spcAft>
                <a:spcPts val="300"/>
              </a:spcAft>
              <a:defRPr/>
            </a:pPr>
            <a:r>
              <a:rPr lang="en-US" sz="2800" dirty="0"/>
              <a:t>   serve.</a:t>
            </a:r>
          </a:p>
          <a:p>
            <a:pPr marL="341313" indent="-280988">
              <a:spcBef>
                <a:spcPts val="300"/>
              </a:spcBef>
              <a:spcAft>
                <a:spcPts val="300"/>
              </a:spcAft>
              <a:buFont typeface="Arial" panose="020B0604020202020204" pitchFamily="34" charset="0"/>
              <a:buChar char="•"/>
              <a:defRPr/>
            </a:pPr>
            <a:r>
              <a:rPr lang="en-US" sz="2800" dirty="0"/>
              <a:t>See </a:t>
            </a:r>
            <a:r>
              <a:rPr lang="en-US" sz="2800" dirty="0">
                <a:hlinkClick r:id="rId2"/>
              </a:rPr>
              <a:t>NOT-OD-15-035</a:t>
            </a:r>
            <a:r>
              <a:rPr lang="en-US" sz="2800" dirty="0"/>
              <a:t>.</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pic>
        <p:nvPicPr>
          <p:cNvPr id="8" name="Picture 14" descr="Reviewers discussing an application during a meeting&#10;&#10;C:\Documents and Settings\ameros\Local Settings\Temporary Internet Files\Content.IE5\8EB6JQM3\MP900285128[1].jpg" title="This is a picture of three people holding a discussion while seated at a table"/>
          <p:cNvPicPr>
            <a:picLocks noChangeAspect="1" noChangeArrowheads="1"/>
          </p:cNvPicPr>
          <p:nvPr/>
        </p:nvPicPr>
        <p:blipFill>
          <a:blip r:embed="rId3" cstate="print"/>
          <a:srcRect/>
          <a:stretch>
            <a:fillRect/>
          </a:stretch>
        </p:blipFill>
        <p:spPr bwMode="auto">
          <a:xfrm>
            <a:off x="7010400" y="3408616"/>
            <a:ext cx="1641825" cy="2469579"/>
          </a:xfrm>
          <a:prstGeom prst="rect">
            <a:avLst/>
          </a:prstGeom>
          <a:noFill/>
          <a:ln w="9525">
            <a:noFill/>
            <a:miter lim="800000"/>
            <a:headEnd/>
            <a:tailEnd/>
          </a:ln>
        </p:spPr>
      </p:pic>
    </p:spTree>
    <p:extLst>
      <p:ext uri="{BB962C8B-B14F-4D97-AF65-F5344CB8AC3E}">
        <p14:creationId xmlns:p14="http://schemas.microsoft.com/office/powerpoint/2010/main" val="391520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Reviewer Assignments</a:t>
            </a:r>
          </a:p>
        </p:txBody>
      </p:sp>
      <p:sp>
        <p:nvSpPr>
          <p:cNvPr id="4" name="Rectangle 3"/>
          <p:cNvSpPr/>
          <p:nvPr/>
        </p:nvSpPr>
        <p:spPr>
          <a:xfrm>
            <a:off x="152400" y="1066800"/>
            <a:ext cx="8686800" cy="2908489"/>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cs typeface="Arial" charset="0"/>
              </a:rPr>
              <a:t>For each application: </a:t>
            </a:r>
          </a:p>
          <a:p>
            <a:pPr marL="573088" lvl="3" indent="-231775">
              <a:spcBef>
                <a:spcPts val="300"/>
              </a:spcBef>
              <a:spcAft>
                <a:spcPts val="300"/>
              </a:spcAft>
              <a:buFont typeface="Arial" panose="020B0604020202020204" pitchFamily="34" charset="0"/>
              <a:buChar char="‒"/>
            </a:pPr>
            <a:r>
              <a:rPr lang="en-US" sz="2800" dirty="0">
                <a:cs typeface="Arial" charset="0"/>
              </a:rPr>
              <a:t>≥</a:t>
            </a:r>
            <a:r>
              <a:rPr lang="en-US" sz="2800" dirty="0"/>
              <a:t> Three qualified reviewers are assigned for in-depth assessment = “assigned” reviewers</a:t>
            </a:r>
          </a:p>
          <a:p>
            <a:pPr marL="573088" lvl="2" indent="-231775">
              <a:spcBef>
                <a:spcPts val="300"/>
              </a:spcBef>
              <a:spcAft>
                <a:spcPts val="300"/>
              </a:spcAft>
              <a:buFont typeface="Arial" panose="020B0604020202020204" pitchFamily="34" charset="0"/>
              <a:buChar char="‒"/>
            </a:pPr>
            <a:r>
              <a:rPr lang="en-US" sz="2800" dirty="0"/>
              <a:t>The SRO recruits reviewers and assigns applications  </a:t>
            </a:r>
          </a:p>
          <a:p>
            <a:pPr marL="341313" lvl="1" indent="-231775">
              <a:spcBef>
                <a:spcPts val="300"/>
              </a:spcBef>
              <a:spcAft>
                <a:spcPts val="300"/>
              </a:spcAft>
              <a:buFont typeface="Arial" panose="020B0604020202020204" pitchFamily="34" charset="0"/>
              <a:buChar char="•"/>
            </a:pPr>
            <a:r>
              <a:rPr lang="en-US" sz="2800" dirty="0"/>
              <a:t>Assignments are confidential!</a:t>
            </a:r>
          </a:p>
        </p:txBody>
      </p:sp>
      <p:pic>
        <p:nvPicPr>
          <p:cNvPr id="5" name="Picture 14" descr="This is a picture of a Scientific Review Officer (SRO) making review assignments; the word &quot;Confidential&quot; is stamped on the picture to represent the confidential nature of these review assignments.&#10;&#10;C:\Documents and Settings\ameros\Local Settings\Temporary Internet Files\Content.IE5\8EB6JQM3\MP900409452[1].jpg" title="Scientific Review Officer Making Assignments"/>
          <p:cNvPicPr>
            <a:picLocks noChangeAspect="1" noChangeArrowheads="1"/>
          </p:cNvPicPr>
          <p:nvPr/>
        </p:nvPicPr>
        <p:blipFill>
          <a:blip r:embed="rId2" cstate="print"/>
          <a:srcRect/>
          <a:stretch>
            <a:fillRect/>
          </a:stretch>
        </p:blipFill>
        <p:spPr bwMode="auto">
          <a:xfrm>
            <a:off x="7522670" y="4343400"/>
            <a:ext cx="1316530" cy="198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19</a:t>
            </a:fld>
            <a:endParaRPr lang="en-US" dirty="0"/>
          </a:p>
        </p:txBody>
      </p:sp>
    </p:spTree>
    <p:extLst>
      <p:ext uri="{BB962C8B-B14F-4D97-AF65-F5344CB8AC3E}">
        <p14:creationId xmlns:p14="http://schemas.microsoft.com/office/powerpoint/2010/main" val="221160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4" name="Rectangle 3"/>
          <p:cNvSpPr/>
          <p:nvPr/>
        </p:nvSpPr>
        <p:spPr>
          <a:xfrm>
            <a:off x="228600" y="1371600"/>
            <a:ext cx="8077200" cy="1692771"/>
          </a:xfrm>
          <a:prstGeom prst="rect">
            <a:avLst/>
          </a:prstGeom>
        </p:spPr>
        <p:txBody>
          <a:bodyPr wrap="square">
            <a:spAutoFit/>
          </a:bodyPr>
          <a:lstStyle/>
          <a:p>
            <a:pPr marL="341313" indent="-230188">
              <a:spcBef>
                <a:spcPts val="600"/>
              </a:spcBef>
              <a:spcAft>
                <a:spcPts val="600"/>
              </a:spcAft>
              <a:buFont typeface="Arial" panose="020B0604020202020204" pitchFamily="34" charset="0"/>
              <a:buChar char="•"/>
            </a:pPr>
            <a:r>
              <a:rPr lang="en-US" sz="2800" dirty="0"/>
              <a:t>Cornerstone of NIH extramural research</a:t>
            </a:r>
          </a:p>
          <a:p>
            <a:pPr marL="341313" indent="-230188">
              <a:spcBef>
                <a:spcPts val="600"/>
              </a:spcBef>
              <a:spcAft>
                <a:spcPts val="600"/>
              </a:spcAft>
              <a:buFont typeface="Arial" panose="020B0604020202020204" pitchFamily="34" charset="0"/>
              <a:buChar char="•"/>
            </a:pPr>
            <a:r>
              <a:rPr lang="en-US" sz="2800" dirty="0"/>
              <a:t>Standard of excellence worldwide</a:t>
            </a:r>
          </a:p>
          <a:p>
            <a:pPr marL="341313" indent="-230188">
              <a:spcBef>
                <a:spcPts val="600"/>
              </a:spcBef>
              <a:spcAft>
                <a:spcPts val="600"/>
              </a:spcAft>
              <a:buFont typeface="Arial" panose="020B0604020202020204" pitchFamily="34" charset="0"/>
              <a:buChar char="•"/>
            </a:pPr>
            <a:r>
              <a:rPr lang="en-US" sz="2800" dirty="0"/>
              <a:t>Two-stage review process</a:t>
            </a:r>
          </a:p>
        </p:txBody>
      </p:sp>
      <p:pic>
        <p:nvPicPr>
          <p:cNvPr id="5" name="Picture 2" descr="thi is a picure of Building 1 on the NIH main campus. The jpeg for this picture is found at this url:&#10;&#10;H:\My Documents\Slide preparation\hi_OD56532980[1].JPG" title="Picture of Building One on NIH Main Campus"/>
          <p:cNvPicPr>
            <a:picLocks noChangeAspect="1" noChangeArrowheads="1"/>
          </p:cNvPicPr>
          <p:nvPr/>
        </p:nvPicPr>
        <p:blipFill>
          <a:blip r:embed="rId2" cstate="print"/>
          <a:srcRect/>
          <a:stretch>
            <a:fillRect/>
          </a:stretch>
        </p:blipFill>
        <p:spPr bwMode="auto">
          <a:xfrm>
            <a:off x="7086600" y="152400"/>
            <a:ext cx="1839912" cy="1221211"/>
          </a:xfrm>
          <a:prstGeom prst="rect">
            <a:avLst/>
          </a:prstGeom>
          <a:noFill/>
          <a:ln w="9525">
            <a:noFill/>
            <a:miter lim="800000"/>
            <a:headEnd/>
            <a:tailEnd/>
          </a:ln>
        </p:spPr>
      </p:pic>
      <p:sp>
        <p:nvSpPr>
          <p:cNvPr id="2" name="Title 1"/>
          <p:cNvSpPr>
            <a:spLocks noGrp="1"/>
          </p:cNvSpPr>
          <p:nvPr>
            <p:ph type="title"/>
          </p:nvPr>
        </p:nvSpPr>
        <p:spPr>
          <a:xfrm>
            <a:off x="194733" y="304800"/>
            <a:ext cx="8839200" cy="838200"/>
          </a:xfrm>
        </p:spPr>
        <p:txBody>
          <a:bodyPr/>
          <a:lstStyle/>
          <a:p>
            <a:r>
              <a:rPr lang="en-US" dirty="0"/>
              <a:t>NIH Peer Review</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2</a:t>
            </a:fld>
            <a:endParaRPr lang="en-US" dirty="0"/>
          </a:p>
        </p:txBody>
      </p:sp>
      <p:sp>
        <p:nvSpPr>
          <p:cNvPr id="8" name="TextBox 7"/>
          <p:cNvSpPr txBox="1"/>
          <p:nvPr/>
        </p:nvSpPr>
        <p:spPr>
          <a:xfrm>
            <a:off x="642937" y="4359009"/>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642937" y="4073640"/>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1912683828"/>
              </p:ext>
            </p:extLst>
          </p:nvPr>
        </p:nvGraphicFramePr>
        <p:xfrm>
          <a:off x="2209800" y="3199638"/>
          <a:ext cx="4343400" cy="297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637615" y="4322278"/>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596063" y="4035843"/>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627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fontScale="90000"/>
          </a:bodyPr>
          <a:lstStyle/>
          <a:p>
            <a:r>
              <a:rPr lang="en-US" sz="4000" dirty="0"/>
              <a:t>What Reviewers Do Before the Meeting</a:t>
            </a:r>
          </a:p>
        </p:txBody>
      </p:sp>
      <p:sp>
        <p:nvSpPr>
          <p:cNvPr id="4" name="Rectangle 3"/>
          <p:cNvSpPr/>
          <p:nvPr/>
        </p:nvSpPr>
        <p:spPr>
          <a:xfrm>
            <a:off x="143933" y="990600"/>
            <a:ext cx="8839200" cy="4355038"/>
          </a:xfrm>
          <a:prstGeom prst="rect">
            <a:avLst/>
          </a:prstGeom>
        </p:spPr>
        <p:txBody>
          <a:bodyPr wrap="square">
            <a:spAutoFit/>
          </a:bodyPr>
          <a:lstStyle/>
          <a:p>
            <a:pPr marL="341313" lvl="2" indent="-230188">
              <a:spcBef>
                <a:spcPts val="300"/>
              </a:spcBef>
              <a:spcAft>
                <a:spcPts val="300"/>
              </a:spcAft>
              <a:buClr>
                <a:schemeClr val="tx1"/>
              </a:buClr>
              <a:buFont typeface="Arial" panose="020B0604020202020204" pitchFamily="34" charset="0"/>
              <a:buChar char="•"/>
            </a:pPr>
            <a:r>
              <a:rPr lang="en-US" sz="2800" dirty="0"/>
              <a:t>Examine assignments (~ six weeks in advance)</a:t>
            </a:r>
          </a:p>
          <a:p>
            <a:pPr marL="341313" lvl="2" indent="-230188">
              <a:spcBef>
                <a:spcPts val="300"/>
              </a:spcBef>
              <a:spcAft>
                <a:spcPts val="300"/>
              </a:spcAft>
              <a:buClr>
                <a:schemeClr val="tx1"/>
              </a:buClr>
              <a:buFont typeface="Arial" panose="020B0604020202020204" pitchFamily="34" charset="0"/>
              <a:buChar char="•"/>
            </a:pPr>
            <a:r>
              <a:rPr lang="en-US" sz="2800" dirty="0"/>
              <a:t>May participate in an orientation teleconference</a:t>
            </a:r>
          </a:p>
          <a:p>
            <a:pPr marL="341313" lvl="2" indent="-230188">
              <a:spcBef>
                <a:spcPts val="300"/>
              </a:spcBef>
              <a:spcAft>
                <a:spcPts val="300"/>
              </a:spcAft>
              <a:buClr>
                <a:schemeClr val="tx1"/>
              </a:buClr>
              <a:buFont typeface="Arial" panose="020B0604020202020204" pitchFamily="34" charset="0"/>
              <a:buChar char="•"/>
            </a:pPr>
            <a:r>
              <a:rPr lang="en-US" sz="2800" dirty="0"/>
              <a:t>Sign Conflict of Interest and Confidentiality certifications</a:t>
            </a:r>
          </a:p>
          <a:p>
            <a:pPr marL="341313" lvl="2" indent="-230188">
              <a:spcBef>
                <a:spcPts val="300"/>
              </a:spcBef>
              <a:spcAft>
                <a:spcPts val="300"/>
              </a:spcAft>
              <a:buClr>
                <a:schemeClr val="tx1"/>
              </a:buClr>
              <a:buFont typeface="Arial" panose="020B0604020202020204" pitchFamily="34" charset="0"/>
              <a:buChar char="•"/>
            </a:pPr>
            <a:r>
              <a:rPr lang="en-US" sz="2800" dirty="0"/>
              <a:t>Read applications, prepare written critiques </a:t>
            </a:r>
          </a:p>
          <a:p>
            <a:pPr marL="341313" lvl="2" indent="-230188">
              <a:spcBef>
                <a:spcPts val="300"/>
              </a:spcBef>
              <a:spcAft>
                <a:spcPts val="300"/>
              </a:spcAft>
              <a:buClr>
                <a:schemeClr val="tx1"/>
              </a:buClr>
              <a:buFont typeface="Arial" panose="020B0604020202020204" pitchFamily="34" charset="0"/>
              <a:buChar char="•"/>
            </a:pPr>
            <a:r>
              <a:rPr lang="en-US" sz="2800" dirty="0"/>
              <a:t>Enter preliminary scores, critiques into secure website</a:t>
            </a:r>
          </a:p>
          <a:p>
            <a:pPr marL="341313" lvl="2" indent="-230188">
              <a:spcBef>
                <a:spcPts val="300"/>
              </a:spcBef>
              <a:spcAft>
                <a:spcPts val="300"/>
              </a:spcAft>
              <a:buClr>
                <a:schemeClr val="tx1"/>
              </a:buClr>
              <a:buFont typeface="Arial" panose="020B0604020202020204" pitchFamily="34" charset="0"/>
              <a:buChar char="•"/>
            </a:pPr>
            <a:r>
              <a:rPr lang="en-US" sz="2800" dirty="0"/>
              <a:t>Read and consider critiques and preliminary scores from other Study Section members</a:t>
            </a:r>
          </a:p>
        </p:txBody>
      </p:sp>
      <p:pic>
        <p:nvPicPr>
          <p:cNvPr id="5" name="Picture 3" descr="The picture of the calendar is meant to imply the need for long-term planning in running a study section meeting&#10;&#10;C:\Documents and Settings\ameros\Local Settings\Temporary Internet Files\Content.IE5\LS64DSTK\MC900432664[1].png" title="Picture of a calendar"/>
          <p:cNvPicPr>
            <a:picLocks noChangeAspect="1" noChangeArrowheads="1"/>
          </p:cNvPicPr>
          <p:nvPr/>
        </p:nvPicPr>
        <p:blipFill>
          <a:blip r:embed="rId2" cstate="print"/>
          <a:srcRect/>
          <a:stretch>
            <a:fillRect/>
          </a:stretch>
        </p:blipFill>
        <p:spPr bwMode="auto">
          <a:xfrm>
            <a:off x="7162800" y="4926806"/>
            <a:ext cx="1581150" cy="1581150"/>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spTree>
    <p:extLst>
      <p:ext uri="{BB962C8B-B14F-4D97-AF65-F5344CB8AC3E}">
        <p14:creationId xmlns:p14="http://schemas.microsoft.com/office/powerpoint/2010/main" val="94719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written critique format with instructions for overall impact and scored review criteria">
            <a:extLst>
              <a:ext uri="{FF2B5EF4-FFF2-40B4-BE49-F238E27FC236}">
                <a16:creationId xmlns:a16="http://schemas.microsoft.com/office/drawing/2014/main" id="{B443587D-FDA3-4868-B7FB-8EE98EFEFE5B}"/>
              </a:ext>
            </a:extLst>
          </p:cNvPr>
          <p:cNvPicPr>
            <a:picLocks noChangeAspect="1"/>
          </p:cNvPicPr>
          <p:nvPr/>
        </p:nvPicPr>
        <p:blipFill>
          <a:blip r:embed="rId2"/>
          <a:stretch>
            <a:fillRect/>
          </a:stretch>
        </p:blipFill>
        <p:spPr>
          <a:xfrm>
            <a:off x="1056727" y="990600"/>
            <a:ext cx="7934873" cy="4973135"/>
          </a:xfrm>
          <a:prstGeom prst="rect">
            <a:avLst/>
          </a:prstGeom>
        </p:spPr>
      </p:pic>
      <p:sp>
        <p:nvSpPr>
          <p:cNvPr id="2" name="Title 1"/>
          <p:cNvSpPr>
            <a:spLocks noGrp="1"/>
          </p:cNvSpPr>
          <p:nvPr>
            <p:ph type="title"/>
          </p:nvPr>
        </p:nvSpPr>
        <p:spPr>
          <a:xfrm>
            <a:off x="152400" y="304800"/>
            <a:ext cx="8839200" cy="838200"/>
          </a:xfrm>
        </p:spPr>
        <p:txBody>
          <a:bodyPr>
            <a:normAutofit/>
          </a:bodyPr>
          <a:lstStyle/>
          <a:p>
            <a:r>
              <a:rPr lang="en-US" sz="4000" dirty="0"/>
              <a:t>Written Critiques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21</a:t>
            </a:fld>
            <a:endParaRPr lang="en-US" dirty="0"/>
          </a:p>
        </p:txBody>
      </p:sp>
      <p:sp>
        <p:nvSpPr>
          <p:cNvPr id="9" name="Arrow: Right 8">
            <a:extLst>
              <a:ext uri="{FF2B5EF4-FFF2-40B4-BE49-F238E27FC236}">
                <a16:creationId xmlns:a16="http://schemas.microsoft.com/office/drawing/2014/main" id="{A6E60C03-9E96-4EFA-B238-C67103A75744}"/>
              </a:ext>
              <a:ext uri="{C183D7F6-B498-43B3-948B-1728B52AA6E4}">
                <adec:decorative xmlns:adec="http://schemas.microsoft.com/office/drawing/2017/decorative" val="1"/>
              </a:ext>
            </a:extLst>
          </p:cNvPr>
          <p:cNvSpPr/>
          <p:nvPr/>
        </p:nvSpPr>
        <p:spPr>
          <a:xfrm>
            <a:off x="228600" y="3429000"/>
            <a:ext cx="1143000" cy="366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BF3F8A9-8F7E-4DFD-ABA5-CA252781860E}"/>
              </a:ext>
              <a:ext uri="{C183D7F6-B498-43B3-948B-1728B52AA6E4}">
                <adec:decorative xmlns:adec="http://schemas.microsoft.com/office/drawing/2017/decorative" val="1"/>
              </a:ext>
            </a:extLst>
          </p:cNvPr>
          <p:cNvSpPr/>
          <p:nvPr/>
        </p:nvSpPr>
        <p:spPr>
          <a:xfrm>
            <a:off x="233362" y="5181600"/>
            <a:ext cx="1143000" cy="366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FD42F6-6884-4B7A-A45D-C8FDAAA41F0E}"/>
              </a:ext>
            </a:extLst>
          </p:cNvPr>
          <p:cNvSpPr txBox="1"/>
          <p:nvPr/>
        </p:nvSpPr>
        <p:spPr>
          <a:xfrm>
            <a:off x="228600" y="3810000"/>
            <a:ext cx="2223686"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Five Scored Criteria</a:t>
            </a:r>
          </a:p>
          <a:p>
            <a:r>
              <a:rPr lang="en-US" dirty="0"/>
              <a:t>Other Criteria</a:t>
            </a:r>
          </a:p>
          <a:p>
            <a:r>
              <a:rPr lang="en-US" dirty="0"/>
              <a:t>Overall Impact</a:t>
            </a:r>
          </a:p>
        </p:txBody>
      </p:sp>
    </p:spTree>
    <p:extLst>
      <p:ext uri="{BB962C8B-B14F-4D97-AF65-F5344CB8AC3E}">
        <p14:creationId xmlns:p14="http://schemas.microsoft.com/office/powerpoint/2010/main" val="138580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7067"/>
            <a:ext cx="8839200" cy="838200"/>
          </a:xfrm>
        </p:spPr>
        <p:txBody>
          <a:bodyPr>
            <a:normAutofit/>
          </a:bodyPr>
          <a:lstStyle/>
          <a:p>
            <a:r>
              <a:rPr lang="en-US" sz="4000" dirty="0"/>
              <a:t>Review Criteria: Overall Impact</a:t>
            </a:r>
          </a:p>
        </p:txBody>
      </p:sp>
      <p:sp>
        <p:nvSpPr>
          <p:cNvPr id="4" name="Rectangle 3" descr="This link proivds access to the NIH website for peer-review guidelines" title="Hyperlink to &quot;review criteria at a glance&quot;"/>
          <p:cNvSpPr/>
          <p:nvPr/>
        </p:nvSpPr>
        <p:spPr>
          <a:xfrm>
            <a:off x="304800" y="1590903"/>
            <a:ext cx="8839200" cy="3385542"/>
          </a:xfrm>
          <a:prstGeom prst="rect">
            <a:avLst/>
          </a:prstGeom>
        </p:spPr>
        <p:txBody>
          <a:bodyPr wrap="square">
            <a:spAutoFit/>
          </a:bodyPr>
          <a:lstStyle/>
          <a:p>
            <a:pPr marL="341313" indent="-231775">
              <a:spcBef>
                <a:spcPts val="300"/>
              </a:spcBef>
              <a:spcAft>
                <a:spcPts val="300"/>
              </a:spcAft>
              <a:buFont typeface="Arial" panose="020B0604020202020204" pitchFamily="34" charset="0"/>
              <a:buChar char="•"/>
            </a:pPr>
            <a:r>
              <a:rPr lang="en-US" sz="2800" dirty="0"/>
              <a:t>Overall consideration for </a:t>
            </a:r>
            <a:r>
              <a:rPr lang="en-US" sz="2800" i="1" dirty="0"/>
              <a:t>all</a:t>
            </a:r>
            <a:r>
              <a:rPr lang="en-US" sz="2800" dirty="0"/>
              <a:t> NIH </a:t>
            </a:r>
          </a:p>
          <a:p>
            <a:pPr marL="341313" indent="-231775">
              <a:spcBef>
                <a:spcPts val="300"/>
              </a:spcBef>
              <a:spcAft>
                <a:spcPts val="300"/>
              </a:spcAft>
            </a:pPr>
            <a:r>
              <a:rPr lang="en-US" sz="2800" dirty="0"/>
              <a:t>   applications</a:t>
            </a:r>
          </a:p>
          <a:p>
            <a:pPr marL="341313" indent="-231775">
              <a:spcBef>
                <a:spcPts val="300"/>
              </a:spcBef>
              <a:spcAft>
                <a:spcPts val="300"/>
              </a:spcAft>
              <a:buFont typeface="Arial" panose="020B0604020202020204" pitchFamily="34" charset="0"/>
              <a:buChar char="•"/>
            </a:pPr>
            <a:r>
              <a:rPr lang="en-US" sz="2800" dirty="0"/>
              <a:t>Defined differently for different </a:t>
            </a:r>
          </a:p>
          <a:p>
            <a:pPr marL="341313" indent="-231775">
              <a:spcBef>
                <a:spcPts val="300"/>
              </a:spcBef>
              <a:spcAft>
                <a:spcPts val="300"/>
              </a:spcAft>
            </a:pPr>
            <a:r>
              <a:rPr lang="en-US" sz="2800" dirty="0"/>
              <a:t>   types of applications</a:t>
            </a:r>
          </a:p>
          <a:p>
            <a:pPr marL="566738" lvl="2" indent="-225425">
              <a:spcBef>
                <a:spcPts val="300"/>
              </a:spcBef>
              <a:spcAft>
                <a:spcPts val="300"/>
              </a:spcAft>
              <a:buFont typeface="Arial" panose="020B0604020202020204" pitchFamily="34" charset="0"/>
              <a:buChar char="‒"/>
            </a:pPr>
            <a:r>
              <a:rPr lang="en-US" sz="2400" dirty="0"/>
              <a:t>Research grant applications: </a:t>
            </a:r>
            <a:r>
              <a:rPr lang="en-US" sz="2400" i="1" dirty="0"/>
              <a:t>Likelihood for the project to</a:t>
            </a:r>
          </a:p>
          <a:p>
            <a:pPr marL="566738" lvl="3" indent="-225425">
              <a:spcBef>
                <a:spcPts val="300"/>
              </a:spcBef>
              <a:spcAft>
                <a:spcPts val="300"/>
              </a:spcAft>
            </a:pPr>
            <a:r>
              <a:rPr lang="en-US" sz="2400" i="1" dirty="0"/>
              <a:t>exert a sustained, powerful influence on the research </a:t>
            </a:r>
          </a:p>
          <a:p>
            <a:pPr marL="566738" lvl="3" indent="-225425">
              <a:spcBef>
                <a:spcPts val="300"/>
              </a:spcBef>
              <a:spcAft>
                <a:spcPts val="300"/>
              </a:spcAft>
            </a:pPr>
            <a:r>
              <a:rPr lang="en-US" sz="2400" i="1" dirty="0"/>
              <a:t>field(s) involved</a:t>
            </a:r>
          </a:p>
        </p:txBody>
      </p:sp>
      <p:pic>
        <p:nvPicPr>
          <p:cNvPr id="5" name="Picture 4" descr="This is meant to represent the interdependent natuer of the NIH core review criteria&#10;&#10;C:\Documents and Settings\ameros\Local Settings\Temporary Internet Files\Content.IE5\TYV9MQC7\MP910216450[1].jpg" title="Picture of Dominoes tumbling"/>
          <p:cNvPicPr>
            <a:picLocks noChangeAspect="1" noChangeArrowheads="1"/>
          </p:cNvPicPr>
          <p:nvPr/>
        </p:nvPicPr>
        <p:blipFill>
          <a:blip r:embed="rId2" cstate="print"/>
          <a:srcRect/>
          <a:stretch>
            <a:fillRect/>
          </a:stretch>
        </p:blipFill>
        <p:spPr bwMode="auto">
          <a:xfrm>
            <a:off x="6400800" y="1295400"/>
            <a:ext cx="2289236" cy="15267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dirty="0"/>
          </a:p>
        </p:txBody>
      </p:sp>
    </p:spTree>
    <p:extLst>
      <p:ext uri="{BB962C8B-B14F-4D97-AF65-F5344CB8AC3E}">
        <p14:creationId xmlns:p14="http://schemas.microsoft.com/office/powerpoint/2010/main" val="183884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839200" cy="838200"/>
          </a:xfrm>
        </p:spPr>
        <p:txBody>
          <a:bodyPr>
            <a:normAutofit/>
          </a:bodyPr>
          <a:lstStyle/>
          <a:p>
            <a:r>
              <a:rPr lang="en-US" sz="4000" dirty="0"/>
              <a:t>Types of Review Criteria</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graphicFrame>
        <p:nvGraphicFramePr>
          <p:cNvPr id="5" name="Table 4" title="table showing types of review criteria"/>
          <p:cNvGraphicFramePr>
            <a:graphicFrameLocks noGrp="1"/>
          </p:cNvGraphicFramePr>
          <p:nvPr>
            <p:extLst>
              <p:ext uri="{D42A27DB-BD31-4B8C-83A1-F6EECF244321}">
                <p14:modId xmlns:p14="http://schemas.microsoft.com/office/powerpoint/2010/main" val="376405514"/>
              </p:ext>
            </p:extLst>
          </p:nvPr>
        </p:nvGraphicFramePr>
        <p:xfrm>
          <a:off x="566057" y="1130440"/>
          <a:ext cx="7772400" cy="4770120"/>
        </p:xfrm>
        <a:graphic>
          <a:graphicData uri="http://schemas.openxmlformats.org/drawingml/2006/table">
            <a:tbl>
              <a:tblPr firstRow="1" bandRow="1">
                <a:tableStyleId>{69CF1AB2-1976-4502-BF36-3FF5EA218861}</a:tableStyleId>
              </a:tblPr>
              <a:tblGrid>
                <a:gridCol w="1805709">
                  <a:extLst>
                    <a:ext uri="{9D8B030D-6E8A-4147-A177-3AD203B41FA5}">
                      <a16:colId xmlns:a16="http://schemas.microsoft.com/office/drawing/2014/main" val="20000"/>
                    </a:ext>
                  </a:extLst>
                </a:gridCol>
                <a:gridCol w="299489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sz="1700" dirty="0"/>
                        <a:t>Category*</a:t>
                      </a:r>
                    </a:p>
                  </a:txBody>
                  <a:tcPr/>
                </a:tc>
                <a:tc>
                  <a:txBody>
                    <a:bodyPr/>
                    <a:lstStyle/>
                    <a:p>
                      <a:r>
                        <a:rPr lang="en-US" sz="1700" dirty="0"/>
                        <a:t>Criteria (Research)</a:t>
                      </a:r>
                    </a:p>
                  </a:txBody>
                  <a:tcPr/>
                </a:tc>
                <a:tc>
                  <a:txBody>
                    <a:bodyPr/>
                    <a:lstStyle/>
                    <a:p>
                      <a:r>
                        <a:rPr lang="en-US" sz="1700" dirty="0"/>
                        <a:t>Criterion Scores?</a:t>
                      </a:r>
                    </a:p>
                  </a:txBody>
                  <a:tcPr/>
                </a:tc>
                <a:tc>
                  <a:txBody>
                    <a:bodyPr/>
                    <a:lstStyle/>
                    <a:p>
                      <a:r>
                        <a:rPr lang="en-US" sz="1700" dirty="0"/>
                        <a:t>Affect Overall Impact Score?</a:t>
                      </a:r>
                    </a:p>
                  </a:txBody>
                  <a:tcPr/>
                </a:tc>
                <a:extLst>
                  <a:ext uri="{0D108BD9-81ED-4DB2-BD59-A6C34878D82A}">
                    <a16:rowId xmlns:a16="http://schemas.microsoft.com/office/drawing/2014/main" val="10000"/>
                  </a:ext>
                </a:extLst>
              </a:tr>
              <a:tr h="370840">
                <a:tc>
                  <a:txBody>
                    <a:bodyPr/>
                    <a:lstStyle/>
                    <a:p>
                      <a:r>
                        <a:rPr lang="en-US" sz="1700" dirty="0"/>
                        <a:t>Scored</a:t>
                      </a:r>
                      <a:r>
                        <a:rPr lang="en-US" sz="1700" baseline="0" dirty="0"/>
                        <a:t> </a:t>
                      </a:r>
                    </a:p>
                    <a:p>
                      <a:r>
                        <a:rPr lang="en-US" sz="1700" baseline="0" dirty="0"/>
                        <a:t>Review</a:t>
                      </a:r>
                    </a:p>
                    <a:p>
                      <a:r>
                        <a:rPr lang="en-US" sz="1700" baseline="0" dirty="0"/>
                        <a:t>Criteria</a:t>
                      </a:r>
                      <a:endParaRPr lang="en-US" sz="1700" dirty="0"/>
                    </a:p>
                  </a:txBody>
                  <a:tcPr/>
                </a:tc>
                <a:tc>
                  <a:txBody>
                    <a:bodyPr/>
                    <a:lstStyle/>
                    <a:p>
                      <a:r>
                        <a:rPr lang="en-US" sz="1700" dirty="0"/>
                        <a:t>Significance</a:t>
                      </a:r>
                    </a:p>
                    <a:p>
                      <a:r>
                        <a:rPr lang="en-US" sz="1700" dirty="0"/>
                        <a:t>Investigators</a:t>
                      </a:r>
                    </a:p>
                    <a:p>
                      <a:r>
                        <a:rPr lang="en-US" sz="1700" dirty="0"/>
                        <a:t>Innovation</a:t>
                      </a:r>
                    </a:p>
                    <a:p>
                      <a:r>
                        <a:rPr lang="en-US" sz="1700" dirty="0"/>
                        <a:t>Approach</a:t>
                      </a:r>
                    </a:p>
                    <a:p>
                      <a:r>
                        <a:rPr lang="en-US" sz="1700" dirty="0"/>
                        <a:t>Environment</a:t>
                      </a:r>
                    </a:p>
                  </a:txBody>
                  <a:tcPr/>
                </a:tc>
                <a:tc>
                  <a:txBody>
                    <a:bodyPr/>
                    <a:lstStyle/>
                    <a:p>
                      <a:pPr algn="ctr"/>
                      <a:r>
                        <a:rPr lang="en-US" sz="1700" dirty="0"/>
                        <a:t>Yes</a:t>
                      </a:r>
                      <a:endParaRPr lang="en-US" sz="1700" dirty="0">
                        <a:solidFill>
                          <a:srgbClr val="FF0000"/>
                        </a:solidFill>
                      </a:endParaRPr>
                    </a:p>
                  </a:txBody>
                  <a:tcPr/>
                </a:tc>
                <a:tc>
                  <a:txBody>
                    <a:bodyPr/>
                    <a:lstStyle/>
                    <a:p>
                      <a:pPr algn="ctr"/>
                      <a:r>
                        <a:rPr lang="en-US" sz="1700" dirty="0"/>
                        <a:t>Yes</a:t>
                      </a:r>
                      <a:endParaRPr lang="en-US" sz="17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1700" dirty="0"/>
                        <a:t>Additional Review</a:t>
                      </a:r>
                    </a:p>
                    <a:p>
                      <a:r>
                        <a:rPr lang="en-US" sz="1700" dirty="0"/>
                        <a:t>Criteria</a:t>
                      </a:r>
                    </a:p>
                  </a:txBody>
                  <a:tcPr/>
                </a:tc>
                <a:tc>
                  <a:txBody>
                    <a:bodyPr/>
                    <a:lstStyle/>
                    <a:p>
                      <a:r>
                        <a:rPr lang="en-US" sz="1700" dirty="0"/>
                        <a:t>Study Timeline (CT only)</a:t>
                      </a:r>
                    </a:p>
                    <a:p>
                      <a:r>
                        <a:rPr lang="en-US" sz="1700" dirty="0"/>
                        <a:t>Human</a:t>
                      </a:r>
                      <a:r>
                        <a:rPr lang="en-US" sz="1700" baseline="0" dirty="0"/>
                        <a:t> Subjects**</a:t>
                      </a:r>
                    </a:p>
                    <a:p>
                      <a:r>
                        <a:rPr lang="en-US" sz="1700" baseline="0" dirty="0"/>
                        <a:t>Vertebrate Animals**</a:t>
                      </a:r>
                    </a:p>
                    <a:p>
                      <a:r>
                        <a:rPr lang="en-US" sz="1700" baseline="0" dirty="0"/>
                        <a:t>Inclusion**</a:t>
                      </a:r>
                    </a:p>
                    <a:p>
                      <a:r>
                        <a:rPr lang="en-US" sz="1700" baseline="0" dirty="0"/>
                        <a:t>Biohazards</a:t>
                      </a:r>
                      <a:endParaRPr lang="en-US" sz="1700" dirty="0"/>
                    </a:p>
                  </a:txBody>
                  <a:tcPr/>
                </a:tc>
                <a:tc>
                  <a:txBody>
                    <a:bodyPr/>
                    <a:lstStyle/>
                    <a:p>
                      <a:pPr algn="ctr"/>
                      <a:r>
                        <a:rPr lang="en-US" sz="1700" dirty="0"/>
                        <a:t>No</a:t>
                      </a:r>
                    </a:p>
                  </a:txBody>
                  <a:tcPr/>
                </a:tc>
                <a:tc>
                  <a:txBody>
                    <a:bodyPr/>
                    <a:lstStyle/>
                    <a:p>
                      <a:pPr algn="ctr"/>
                      <a:r>
                        <a:rPr lang="en-US" sz="1700" dirty="0"/>
                        <a:t>Yes</a:t>
                      </a:r>
                      <a:endParaRPr lang="en-US" sz="17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1700" dirty="0"/>
                        <a:t>Additional Review Considerations</a:t>
                      </a:r>
                    </a:p>
                  </a:txBody>
                  <a:tcPr/>
                </a:tc>
                <a:tc>
                  <a:txBody>
                    <a:bodyPr/>
                    <a:lstStyle/>
                    <a:p>
                      <a:r>
                        <a:rPr lang="en-US" sz="1700" dirty="0"/>
                        <a:t>Foreign Institutions</a:t>
                      </a:r>
                    </a:p>
                    <a:p>
                      <a:r>
                        <a:rPr lang="en-US" sz="1700" dirty="0"/>
                        <a:t>Select Agents</a:t>
                      </a:r>
                    </a:p>
                    <a:p>
                      <a:r>
                        <a:rPr lang="en-US" sz="1700" dirty="0"/>
                        <a:t>Resource Sharing</a:t>
                      </a:r>
                    </a:p>
                    <a:p>
                      <a:r>
                        <a:rPr lang="en-US" sz="1700" dirty="0"/>
                        <a:t>Authentication of Key Resources</a:t>
                      </a:r>
                    </a:p>
                  </a:txBody>
                  <a:tcPr/>
                </a:tc>
                <a:tc>
                  <a:txBody>
                    <a:bodyPr/>
                    <a:lstStyle/>
                    <a:p>
                      <a:pPr algn="ctr"/>
                      <a:r>
                        <a:rPr lang="en-US" sz="1700" dirty="0"/>
                        <a:t>No</a:t>
                      </a:r>
                    </a:p>
                  </a:txBody>
                  <a:tcPr/>
                </a:tc>
                <a:tc>
                  <a:txBody>
                    <a:bodyPr/>
                    <a:lstStyle/>
                    <a:p>
                      <a:pPr algn="ctr"/>
                      <a:r>
                        <a:rPr lang="en-US" sz="1700" dirty="0"/>
                        <a:t>No</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944380" y="5953107"/>
            <a:ext cx="6019597" cy="646331"/>
          </a:xfrm>
          <a:prstGeom prst="rect">
            <a:avLst/>
          </a:prstGeom>
          <a:noFill/>
        </p:spPr>
        <p:txBody>
          <a:bodyPr wrap="none" rtlCol="0">
            <a:spAutoFit/>
          </a:bodyPr>
          <a:lstStyle/>
          <a:p>
            <a:r>
              <a:rPr lang="en-US" dirty="0"/>
              <a:t>* Found in every Funding Opportunity Announcement</a:t>
            </a:r>
          </a:p>
          <a:p>
            <a:r>
              <a:rPr lang="en-US" dirty="0"/>
              <a:t>** If Unacceptable, award cannot be issued until resolved</a:t>
            </a:r>
          </a:p>
        </p:txBody>
      </p:sp>
    </p:spTree>
    <p:extLst>
      <p:ext uri="{BB962C8B-B14F-4D97-AF65-F5344CB8AC3E}">
        <p14:creationId xmlns:p14="http://schemas.microsoft.com/office/powerpoint/2010/main" val="407411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t>Rigor and Transparency</a:t>
            </a:r>
          </a:p>
        </p:txBody>
      </p:sp>
      <p:sp>
        <p:nvSpPr>
          <p:cNvPr id="5" name="Content Placeholder 4" title="&quot;&quot;"/>
          <p:cNvSpPr>
            <a:spLocks noGrp="1"/>
          </p:cNvSpPr>
          <p:nvPr>
            <p:ph idx="1"/>
          </p:nvPr>
        </p:nvSpPr>
        <p:spPr>
          <a:xfrm>
            <a:off x="152400" y="1333500"/>
            <a:ext cx="8534400" cy="4724400"/>
          </a:xfrm>
        </p:spPr>
        <p:txBody>
          <a:bodyPr/>
          <a:lstStyle/>
          <a:p>
            <a:pPr>
              <a:buClr>
                <a:schemeClr val="tx1"/>
              </a:buClr>
            </a:pPr>
            <a:r>
              <a:rPr lang="en-US" dirty="0"/>
              <a:t>Four components (</a:t>
            </a:r>
            <a:r>
              <a:rPr lang="en-US" dirty="0">
                <a:solidFill>
                  <a:srgbClr val="FF0000"/>
                </a:solidFill>
              </a:rPr>
              <a:t>*</a:t>
            </a:r>
            <a:r>
              <a:rPr lang="en-US" dirty="0"/>
              <a:t>Can affect the scores):</a:t>
            </a:r>
          </a:p>
          <a:p>
            <a:pPr marL="573088" lvl="1" indent="-231775">
              <a:buClr>
                <a:schemeClr val="tx1"/>
              </a:buClr>
              <a:buFont typeface="Arial" panose="020B0604020202020204" pitchFamily="34" charset="0"/>
              <a:buChar char="‒"/>
            </a:pPr>
            <a:r>
              <a:rPr lang="en-US" sz="2400" dirty="0">
                <a:solidFill>
                  <a:schemeClr val="tx1"/>
                </a:solidFill>
              </a:rPr>
              <a:t>Scientific premise for the proposed work</a:t>
            </a:r>
            <a:r>
              <a:rPr lang="en-US" sz="2400" dirty="0">
                <a:solidFill>
                  <a:srgbClr val="FF0000"/>
                </a:solidFill>
              </a:rPr>
              <a:t>*</a:t>
            </a:r>
          </a:p>
          <a:p>
            <a:pPr marL="573088" lvl="1" indent="-231775">
              <a:buClr>
                <a:schemeClr val="tx1"/>
              </a:buClr>
              <a:buFont typeface="Arial" panose="020B0604020202020204" pitchFamily="34" charset="0"/>
              <a:buChar char="‒"/>
            </a:pPr>
            <a:r>
              <a:rPr lang="en-US" sz="2400" dirty="0">
                <a:solidFill>
                  <a:schemeClr val="tx1"/>
                </a:solidFill>
              </a:rPr>
              <a:t>Scientific rigor of the work proposed</a:t>
            </a:r>
            <a:r>
              <a:rPr lang="en-US" sz="2400" dirty="0">
                <a:solidFill>
                  <a:srgbClr val="FF0000"/>
                </a:solidFill>
              </a:rPr>
              <a:t>*</a:t>
            </a:r>
          </a:p>
          <a:p>
            <a:pPr marL="573088" lvl="1" indent="-231775">
              <a:buClr>
                <a:schemeClr val="tx1"/>
              </a:buClr>
              <a:buFont typeface="Arial" panose="020B0604020202020204" pitchFamily="34" charset="0"/>
              <a:buChar char="‒"/>
            </a:pPr>
            <a:r>
              <a:rPr lang="en-US" sz="2400" dirty="0">
                <a:solidFill>
                  <a:schemeClr val="tx1"/>
                </a:solidFill>
              </a:rPr>
              <a:t>Consideration of relevant biological variables</a:t>
            </a:r>
            <a:r>
              <a:rPr lang="en-US" sz="2400" dirty="0">
                <a:solidFill>
                  <a:srgbClr val="FF0000"/>
                </a:solidFill>
              </a:rPr>
              <a:t>*</a:t>
            </a:r>
          </a:p>
          <a:p>
            <a:pPr marL="573088" lvl="1" indent="-231775">
              <a:buClr>
                <a:schemeClr val="tx1"/>
              </a:buClr>
              <a:buFont typeface="Arial" panose="020B0604020202020204" pitchFamily="34" charset="0"/>
              <a:buChar char="‒"/>
            </a:pPr>
            <a:r>
              <a:rPr lang="en-US" sz="2400" dirty="0">
                <a:solidFill>
                  <a:schemeClr val="tx1"/>
                </a:solidFill>
              </a:rPr>
              <a:t>Authentication of key biological/chemical resources</a:t>
            </a:r>
          </a:p>
          <a:p>
            <a:pPr>
              <a:buClr>
                <a:schemeClr val="tx1"/>
              </a:buClr>
              <a:buFont typeface="Arial" panose="020B0604020202020204" pitchFamily="34" charset="0"/>
              <a:buChar char="•"/>
            </a:pPr>
            <a:r>
              <a:rPr lang="en-US" dirty="0"/>
              <a:t>Implemented for most:</a:t>
            </a:r>
          </a:p>
          <a:p>
            <a:pPr marL="573088" lvl="1" indent="-231775">
              <a:buClr>
                <a:schemeClr val="tx1"/>
              </a:buClr>
              <a:buFont typeface="Arial" panose="020B0604020202020204" pitchFamily="34" charset="0"/>
              <a:buChar char="–"/>
            </a:pPr>
            <a:r>
              <a:rPr lang="en-US" sz="2400" dirty="0">
                <a:solidFill>
                  <a:schemeClr val="tx1"/>
                </a:solidFill>
              </a:rPr>
              <a:t>Research grant applications</a:t>
            </a:r>
          </a:p>
          <a:p>
            <a:pPr marL="573088" lvl="1" indent="-231775">
              <a:buClr>
                <a:schemeClr val="tx1"/>
              </a:buClr>
              <a:buFont typeface="Arial" panose="020B0604020202020204" pitchFamily="34" charset="0"/>
              <a:buChar char="–"/>
            </a:pPr>
            <a:r>
              <a:rPr lang="en-US" sz="2400" dirty="0">
                <a:solidFill>
                  <a:schemeClr val="tx1"/>
                </a:solidFill>
              </a:rPr>
              <a:t>Mentored Career Development Award applications</a:t>
            </a:r>
          </a:p>
          <a:p>
            <a:pPr>
              <a:buClr>
                <a:schemeClr val="tx1"/>
              </a:buClr>
              <a:buFont typeface="Arial" panose="020B0604020202020204" pitchFamily="34" charset="0"/>
              <a:buChar char="•"/>
            </a:pPr>
            <a:r>
              <a:rPr lang="en-US" dirty="0"/>
              <a:t>See Rigor and Reproducibility: </a:t>
            </a:r>
            <a:r>
              <a:rPr lang="en-US" sz="2400" dirty="0">
                <a:hlinkClick r:id="rId2" tooltip="Rigor and Reproducibility site"/>
              </a:rPr>
              <a:t>http://grants.nih.gov/reproducibility/index.htm</a:t>
            </a:r>
            <a:endParaRPr lang="en-US" sz="2400" dirty="0"/>
          </a:p>
          <a:p>
            <a:pPr>
              <a:buClr>
                <a:schemeClr val="tx1"/>
              </a:buClr>
              <a:buFont typeface="Arial" panose="020B0604020202020204" pitchFamily="34" charset="0"/>
              <a:buChar char="•"/>
            </a:pPr>
            <a:endParaRPr lang="en-US" dirty="0">
              <a:solidFill>
                <a:schemeClr val="tx1"/>
              </a:solidFill>
            </a:endParaRPr>
          </a:p>
        </p:txBody>
      </p:sp>
      <p:sp>
        <p:nvSpPr>
          <p:cNvPr id="3" name="Slide Number Placeholder 2"/>
          <p:cNvSpPr>
            <a:spLocks noGrp="1"/>
          </p:cNvSpPr>
          <p:nvPr>
            <p:ph type="sldNum" sz="quarter" idx="10"/>
          </p:nvPr>
        </p:nvSpPr>
        <p:spPr/>
        <p:txBody>
          <a:bodyPr/>
          <a:lstStyle/>
          <a:p>
            <a:pPr>
              <a:defRPr/>
            </a:pPr>
            <a:fld id="{371CDBCC-57D6-4AF4-91B3-EB8BA5111C2A}" type="slidenum">
              <a:rPr lang="en-US" smtClean="0"/>
              <a:pPr>
                <a:defRPr/>
              </a:pPr>
              <a:t>24</a:t>
            </a:fld>
            <a:endParaRPr lang="en-US" dirty="0"/>
          </a:p>
        </p:txBody>
      </p:sp>
      <p:pic>
        <p:nvPicPr>
          <p:cNvPr id="2" name="Picture 1"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780" y="152933"/>
            <a:ext cx="2362200" cy="1163680"/>
          </a:xfrm>
          <a:prstGeom prst="rect">
            <a:avLst/>
          </a:prstGeom>
        </p:spPr>
      </p:pic>
    </p:spTree>
    <p:extLst>
      <p:ext uri="{BB962C8B-B14F-4D97-AF65-F5344CB8AC3E}">
        <p14:creationId xmlns:p14="http://schemas.microsoft.com/office/powerpoint/2010/main" val="67424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A43A-1FDC-4D3B-8A29-00CF950F157B}"/>
              </a:ext>
            </a:extLst>
          </p:cNvPr>
          <p:cNvSpPr>
            <a:spLocks noGrp="1"/>
          </p:cNvSpPr>
          <p:nvPr>
            <p:ph type="title"/>
          </p:nvPr>
        </p:nvSpPr>
        <p:spPr/>
        <p:txBody>
          <a:bodyPr/>
          <a:lstStyle/>
          <a:p>
            <a:r>
              <a:rPr lang="en-US" b="0" dirty="0"/>
              <a:t>Clinical Trials</a:t>
            </a:r>
          </a:p>
        </p:txBody>
      </p:sp>
      <p:sp>
        <p:nvSpPr>
          <p:cNvPr id="3" name="Content Placeholder 2">
            <a:extLst>
              <a:ext uri="{FF2B5EF4-FFF2-40B4-BE49-F238E27FC236}">
                <a16:creationId xmlns:a16="http://schemas.microsoft.com/office/drawing/2014/main" id="{A73965F3-DFAB-40E8-AD07-FBFC86D3A573}"/>
              </a:ext>
            </a:extLst>
          </p:cNvPr>
          <p:cNvSpPr>
            <a:spLocks noGrp="1"/>
          </p:cNvSpPr>
          <p:nvPr>
            <p:ph idx="1"/>
          </p:nvPr>
        </p:nvSpPr>
        <p:spPr>
          <a:xfrm>
            <a:off x="152400" y="1371600"/>
            <a:ext cx="8229600" cy="2514600"/>
          </a:xfrm>
        </p:spPr>
        <p:txBody>
          <a:bodyPr/>
          <a:lstStyle/>
          <a:p>
            <a:pPr>
              <a:buClr>
                <a:schemeClr val="tx1"/>
              </a:buClr>
            </a:pPr>
            <a:r>
              <a:rPr lang="en-US" dirty="0">
                <a:hlinkClick r:id="rId2"/>
              </a:rPr>
              <a:t>NIH initiatives </a:t>
            </a:r>
            <a:r>
              <a:rPr lang="en-US" dirty="0"/>
              <a:t>to enhance the accountability and transparency of clinical research</a:t>
            </a:r>
          </a:p>
          <a:p>
            <a:pPr>
              <a:buClr>
                <a:schemeClr val="tx1"/>
              </a:buClr>
            </a:pPr>
            <a:r>
              <a:rPr lang="en-US" dirty="0"/>
              <a:t>And peer review: </a:t>
            </a:r>
          </a:p>
          <a:p>
            <a:pPr lvl="1">
              <a:buClr>
                <a:schemeClr val="tx1"/>
              </a:buClr>
              <a:buFont typeface="Arial" panose="020B0604020202020204" pitchFamily="34" charset="0"/>
              <a:buChar char="–"/>
            </a:pPr>
            <a:r>
              <a:rPr lang="en-US" sz="2200" dirty="0">
                <a:solidFill>
                  <a:schemeClr val="tx1"/>
                </a:solidFill>
              </a:rPr>
              <a:t>Clinical Trial-specific Funding Opportunities (FOAs)</a:t>
            </a:r>
          </a:p>
          <a:p>
            <a:pPr lvl="1">
              <a:buClr>
                <a:schemeClr val="tx1"/>
              </a:buClr>
              <a:buFont typeface="Arial" panose="020B0604020202020204" pitchFamily="34" charset="0"/>
              <a:buChar char="–"/>
            </a:pPr>
            <a:r>
              <a:rPr lang="en-US" sz="2200" dirty="0">
                <a:solidFill>
                  <a:schemeClr val="tx1"/>
                </a:solidFill>
              </a:rPr>
              <a:t>Clinical Trial-Specific </a:t>
            </a:r>
            <a:r>
              <a:rPr lang="en-US" sz="2200">
                <a:solidFill>
                  <a:schemeClr val="tx1"/>
                </a:solidFill>
              </a:rPr>
              <a:t>Review Criteria</a:t>
            </a:r>
            <a:endParaRPr lang="en-US" u="sng" dirty="0"/>
          </a:p>
          <a:p>
            <a:pPr lvl="1">
              <a:buClr>
                <a:schemeClr val="tx1"/>
              </a:buClr>
            </a:pPr>
            <a:endParaRPr lang="en-US" dirty="0"/>
          </a:p>
        </p:txBody>
      </p:sp>
      <p:pic>
        <p:nvPicPr>
          <p:cNvPr id="11" name="Picture 10" title="picture of person participating in clinical trial">
            <a:extLst>
              <a:ext uri="{FF2B5EF4-FFF2-40B4-BE49-F238E27FC236}">
                <a16:creationId xmlns:a16="http://schemas.microsoft.com/office/drawing/2014/main" id="{931F5106-A44D-4FDF-B381-25F85234A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886200"/>
            <a:ext cx="1714500" cy="2286000"/>
          </a:xfrm>
          <a:prstGeom prst="rect">
            <a:avLst/>
          </a:prstGeom>
        </p:spPr>
      </p:pic>
      <p:sp>
        <p:nvSpPr>
          <p:cNvPr id="13" name="TextBox 12">
            <a:extLst>
              <a:ext uri="{FF2B5EF4-FFF2-40B4-BE49-F238E27FC236}">
                <a16:creationId xmlns:a16="http://schemas.microsoft.com/office/drawing/2014/main" id="{392C7545-2E7E-48C4-9407-2396638D5F12}"/>
              </a:ext>
            </a:extLst>
          </p:cNvPr>
          <p:cNvSpPr txBox="1"/>
          <p:nvPr/>
        </p:nvSpPr>
        <p:spPr>
          <a:xfrm>
            <a:off x="3797557" y="5525869"/>
            <a:ext cx="3027432" cy="646331"/>
          </a:xfrm>
          <a:prstGeom prst="rect">
            <a:avLst/>
          </a:prstGeom>
          <a:noFill/>
        </p:spPr>
        <p:txBody>
          <a:bodyPr wrap="none" rtlCol="0">
            <a:spAutoFit/>
          </a:bodyPr>
          <a:lstStyle/>
          <a:p>
            <a:r>
              <a:rPr lang="en-US" dirty="0"/>
              <a:t>Picture courtesy of the </a:t>
            </a:r>
          </a:p>
          <a:p>
            <a:r>
              <a:rPr lang="en-US" dirty="0"/>
              <a:t>NIH Communications Office</a:t>
            </a:r>
          </a:p>
        </p:txBody>
      </p:sp>
      <p:sp>
        <p:nvSpPr>
          <p:cNvPr id="4" name="Slide Number Placeholder 3">
            <a:extLst>
              <a:ext uri="{FF2B5EF4-FFF2-40B4-BE49-F238E27FC236}">
                <a16:creationId xmlns:a16="http://schemas.microsoft.com/office/drawing/2014/main" id="{9D6E1AC7-CE48-4449-A352-8AA7963FBEF9}"/>
              </a:ext>
            </a:extLst>
          </p:cNvPr>
          <p:cNvSpPr>
            <a:spLocks noGrp="1"/>
          </p:cNvSpPr>
          <p:nvPr>
            <p:ph type="sldNum" sz="quarter" idx="10"/>
          </p:nvPr>
        </p:nvSpPr>
        <p:spPr/>
        <p:txBody>
          <a:bodyPr/>
          <a:lstStyle/>
          <a:p>
            <a:pPr>
              <a:defRPr/>
            </a:pPr>
            <a:fld id="{161627A0-52BE-49C3-90CB-787EE860760A}" type="slidenum">
              <a:rPr lang="en-US" smtClean="0"/>
              <a:pPr>
                <a:defRPr/>
              </a:pPr>
              <a:t>25</a:t>
            </a:fld>
            <a:endParaRPr lang="en-US" dirty="0"/>
          </a:p>
        </p:txBody>
      </p:sp>
    </p:spTree>
    <p:extLst>
      <p:ext uri="{BB962C8B-B14F-4D97-AF65-F5344CB8AC3E}">
        <p14:creationId xmlns:p14="http://schemas.microsoft.com/office/powerpoint/2010/main" val="407966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NIH Scoring System</a:t>
            </a:r>
          </a:p>
        </p:txBody>
      </p:sp>
      <p:graphicFrame>
        <p:nvGraphicFramePr>
          <p:cNvPr id="4" name="Table 3" descr="scores of 1 to 3 represent high impact; scores between 4 and 6 represent moderate impact; and, scores between 7 and 9 represent low impact." title="Table of integer scores within the NIH Scoring System"/>
          <p:cNvGraphicFramePr>
            <a:graphicFrameLocks noGrp="1"/>
          </p:cNvGraphicFramePr>
          <p:nvPr>
            <p:extLst>
              <p:ext uri="{D42A27DB-BD31-4B8C-83A1-F6EECF244321}">
                <p14:modId xmlns:p14="http://schemas.microsoft.com/office/powerpoint/2010/main" val="3788043755"/>
              </p:ext>
            </p:extLst>
          </p:nvPr>
        </p:nvGraphicFramePr>
        <p:xfrm>
          <a:off x="1777112" y="2514600"/>
          <a:ext cx="5715001" cy="3657600"/>
        </p:xfrm>
        <a:graphic>
          <a:graphicData uri="http://schemas.openxmlformats.org/drawingml/2006/table">
            <a:tbl>
              <a:tblPr firstRow="1"/>
              <a:tblGrid>
                <a:gridCol w="1905000">
                  <a:extLst>
                    <a:ext uri="{9D8B030D-6E8A-4147-A177-3AD203B41FA5}">
                      <a16:colId xmlns:a16="http://schemas.microsoft.com/office/drawing/2014/main" val="20000"/>
                    </a:ext>
                  </a:extLst>
                </a:gridCol>
                <a:gridCol w="881063">
                  <a:extLst>
                    <a:ext uri="{9D8B030D-6E8A-4147-A177-3AD203B41FA5}">
                      <a16:colId xmlns:a16="http://schemas.microsoft.com/office/drawing/2014/main" val="20001"/>
                    </a:ext>
                  </a:extLst>
                </a:gridCol>
                <a:gridCol w="2928938">
                  <a:extLst>
                    <a:ext uri="{9D8B030D-6E8A-4147-A177-3AD203B41FA5}">
                      <a16:colId xmlns:a16="http://schemas.microsoft.com/office/drawing/2014/main" val="20002"/>
                    </a:ext>
                  </a:extLst>
                </a:gridCol>
              </a:tblGrid>
              <a:tr h="342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Descriptor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High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Exceptional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Outstanding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Excellent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Moderate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Very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Satisfactory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Low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Fair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Marginal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26</a:t>
            </a:fld>
            <a:endParaRPr lang="en-US" dirty="0"/>
          </a:p>
        </p:txBody>
      </p:sp>
      <p:sp>
        <p:nvSpPr>
          <p:cNvPr id="5" name="TextBox 4"/>
          <p:cNvSpPr txBox="1"/>
          <p:nvPr/>
        </p:nvSpPr>
        <p:spPr>
          <a:xfrm>
            <a:off x="228599" y="1066800"/>
            <a:ext cx="7434086" cy="1731243"/>
          </a:xfrm>
          <a:prstGeom prst="rect">
            <a:avLst/>
          </a:prstGeom>
          <a:noFill/>
        </p:spPr>
        <p:txBody>
          <a:bodyPr wrap="none" rtlCol="0">
            <a:spAutoFit/>
          </a:bodyPr>
          <a:lstStyle/>
          <a:p>
            <a:pPr marL="365760" indent="-256032">
              <a:spcBef>
                <a:spcPts val="300"/>
              </a:spcBef>
              <a:spcAft>
                <a:spcPts val="300"/>
              </a:spcAft>
              <a:buFont typeface="Arial" panose="020B0604020202020204" pitchFamily="34" charset="0"/>
              <a:buChar char="•"/>
            </a:pPr>
            <a:r>
              <a:rPr lang="en-US" sz="2800" dirty="0"/>
              <a:t>Reviewers give numerical scores</a:t>
            </a:r>
          </a:p>
          <a:p>
            <a:pPr marL="573088" lvl="1" indent="-231775">
              <a:spcBef>
                <a:spcPts val="300"/>
              </a:spcBef>
              <a:spcAft>
                <a:spcPts val="300"/>
              </a:spcAft>
              <a:buFont typeface="Arial" panose="020B0604020202020204" pitchFamily="34" charset="0"/>
              <a:buChar char="‒"/>
            </a:pPr>
            <a:r>
              <a:rPr lang="en-US" sz="2400" dirty="0"/>
              <a:t>1 (exceptional) to 9 (poor)</a:t>
            </a:r>
          </a:p>
          <a:p>
            <a:pPr marL="573088" lvl="1" indent="-231775">
              <a:spcBef>
                <a:spcPts val="300"/>
              </a:spcBef>
              <a:spcAft>
                <a:spcPts val="300"/>
              </a:spcAft>
              <a:buFont typeface="Arial" panose="020B0604020202020204" pitchFamily="34" charset="0"/>
              <a:buChar char="‒"/>
            </a:pPr>
            <a:r>
              <a:rPr lang="en-US" sz="2400" dirty="0"/>
              <a:t>Used for criterion scores and final impact score</a:t>
            </a:r>
          </a:p>
          <a:p>
            <a:endParaRPr lang="en-US" dirty="0"/>
          </a:p>
        </p:txBody>
      </p:sp>
    </p:spTree>
    <p:extLst>
      <p:ext uri="{BB962C8B-B14F-4D97-AF65-F5344CB8AC3E}">
        <p14:creationId xmlns:p14="http://schemas.microsoft.com/office/powerpoint/2010/main" val="368574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838200"/>
          </a:xfrm>
        </p:spPr>
        <p:txBody>
          <a:bodyPr>
            <a:normAutofit/>
          </a:bodyPr>
          <a:lstStyle/>
          <a:p>
            <a:r>
              <a:rPr lang="en-US" sz="4000" dirty="0"/>
              <a:t>At the Review Meeting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27</a:t>
            </a:fld>
            <a:endParaRPr lang="en-US" dirty="0"/>
          </a:p>
        </p:txBody>
      </p:sp>
      <p:sp>
        <p:nvSpPr>
          <p:cNvPr id="5" name="Rectangle 4"/>
          <p:cNvSpPr/>
          <p:nvPr/>
        </p:nvSpPr>
        <p:spPr>
          <a:xfrm>
            <a:off x="397934" y="1143000"/>
            <a:ext cx="8365066" cy="4708981"/>
          </a:xfrm>
          <a:prstGeom prst="rect">
            <a:avLst/>
          </a:prstGeom>
        </p:spPr>
        <p:txBody>
          <a:bodyPr wrap="square">
            <a:spAutoFit/>
          </a:bodyPr>
          <a:lstStyle/>
          <a:p>
            <a:pPr marL="341313" lvl="2" indent="-230188">
              <a:spcBef>
                <a:spcPts val="600"/>
              </a:spcBef>
              <a:buClr>
                <a:schemeClr val="tx1"/>
              </a:buClr>
              <a:buSzPct val="88000"/>
              <a:buFont typeface="Arial" charset="0"/>
              <a:buChar char="•"/>
            </a:pPr>
            <a:r>
              <a:rPr lang="en-US" sz="2800" dirty="0"/>
              <a:t>Any member in conflict with an application leaves the room.</a:t>
            </a:r>
          </a:p>
          <a:p>
            <a:pPr marL="341313" lvl="2" indent="-230188">
              <a:spcBef>
                <a:spcPts val="600"/>
              </a:spcBef>
              <a:buClr>
                <a:schemeClr val="tx1"/>
              </a:buClr>
              <a:buSzPct val="88000"/>
              <a:buFont typeface="Arial" charset="0"/>
              <a:buChar char="•"/>
            </a:pPr>
            <a:r>
              <a:rPr lang="en-US" sz="2800" dirty="0"/>
              <a:t>Reviewer 1 introduces the application and presents critique, including all score-able issues (scored criteria, human subjects protection, vertebrate animals, etc.). </a:t>
            </a:r>
          </a:p>
          <a:p>
            <a:pPr marL="341313" lvl="2" indent="-230188">
              <a:spcBef>
                <a:spcPts val="600"/>
              </a:spcBef>
              <a:buClr>
                <a:schemeClr val="tx1"/>
              </a:buClr>
              <a:buSzPct val="88000"/>
              <a:buFont typeface="Arial" charset="0"/>
              <a:buChar char="•"/>
            </a:pPr>
            <a:r>
              <a:rPr lang="en-US" sz="2800" dirty="0"/>
              <a:t>Reviewers 2 and 3 highlight additional issues and areas that significantly impact scores.</a:t>
            </a:r>
          </a:p>
          <a:p>
            <a:pPr marL="341313" lvl="2" indent="-230188">
              <a:spcBef>
                <a:spcPts val="600"/>
              </a:spcBef>
              <a:buClr>
                <a:schemeClr val="tx1"/>
              </a:buClr>
              <a:buSzPct val="88000"/>
              <a:buFont typeface="Arial" charset="0"/>
              <a:buChar char="•"/>
            </a:pPr>
            <a:r>
              <a:rPr lang="en-US" sz="2800" dirty="0"/>
              <a:t>Disagreements are discussed, </a:t>
            </a:r>
          </a:p>
          <a:p>
            <a:pPr marL="111125" lvl="2">
              <a:spcBef>
                <a:spcPts val="600"/>
              </a:spcBef>
              <a:buClr>
                <a:schemeClr val="tx1"/>
              </a:buClr>
              <a:buSzPct val="88000"/>
            </a:pPr>
            <a:r>
              <a:rPr lang="en-US" sz="2800" dirty="0"/>
              <a:t>	clarified</a:t>
            </a:r>
          </a:p>
        </p:txBody>
      </p:sp>
      <p:pic>
        <p:nvPicPr>
          <p:cNvPr id="6" name="Picture 5" descr="Photos of reviewers discussing an application at a review meeting.  Source:  NIH/CSR">
            <a:extLst>
              <a:ext uri="{FF2B5EF4-FFF2-40B4-BE49-F238E27FC236}">
                <a16:creationId xmlns:a16="http://schemas.microsoft.com/office/drawing/2014/main" id="{44FF1BF7-8CB3-429B-BE99-1288C8A7F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087" y="4868325"/>
            <a:ext cx="2184413" cy="1456275"/>
          </a:xfrm>
          <a:prstGeom prst="rect">
            <a:avLst/>
          </a:prstGeom>
        </p:spPr>
      </p:pic>
      <p:sp>
        <p:nvSpPr>
          <p:cNvPr id="7" name="TextBox 6">
            <a:extLst>
              <a:ext uri="{FF2B5EF4-FFF2-40B4-BE49-F238E27FC236}">
                <a16:creationId xmlns:a16="http://schemas.microsoft.com/office/drawing/2014/main" id="{587DF1A6-7BB1-4083-BCEC-19E16ECACEB4}"/>
              </a:ext>
            </a:extLst>
          </p:cNvPr>
          <p:cNvSpPr txBox="1"/>
          <p:nvPr/>
        </p:nvSpPr>
        <p:spPr>
          <a:xfrm>
            <a:off x="4057373" y="5851981"/>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107714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8" y="166687"/>
            <a:ext cx="9144000" cy="1447800"/>
          </a:xfrm>
        </p:spPr>
        <p:txBody>
          <a:bodyPr>
            <a:normAutofit/>
          </a:bodyPr>
          <a:lstStyle/>
          <a:p>
            <a:r>
              <a:rPr lang="en-US" sz="4000" dirty="0"/>
              <a:t>At the Review Meeting</a:t>
            </a:r>
            <a:br>
              <a:rPr lang="en-US" sz="4000" dirty="0"/>
            </a:br>
            <a:r>
              <a:rPr lang="en-US" sz="4000" dirty="0"/>
              <a:t>Continued…</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28</a:t>
            </a:fld>
            <a:endParaRPr lang="en-US" dirty="0"/>
          </a:p>
        </p:txBody>
      </p:sp>
      <p:sp>
        <p:nvSpPr>
          <p:cNvPr id="5" name="Rectangle 4"/>
          <p:cNvSpPr/>
          <p:nvPr/>
        </p:nvSpPr>
        <p:spPr>
          <a:xfrm>
            <a:off x="190501" y="1614487"/>
            <a:ext cx="6065572" cy="4201150"/>
          </a:xfrm>
          <a:prstGeom prst="rect">
            <a:avLst/>
          </a:prstGeom>
        </p:spPr>
        <p:txBody>
          <a:bodyPr wrap="square">
            <a:spAutoFit/>
          </a:bodyPr>
          <a:lstStyle/>
          <a:p>
            <a:pPr marL="685800" lvl="3" indent="-342900">
              <a:spcBef>
                <a:spcPts val="600"/>
              </a:spcBef>
              <a:buClr>
                <a:schemeClr val="tx1"/>
              </a:buClr>
              <a:buSzPct val="88000"/>
              <a:buFont typeface="Arial" panose="020B0604020202020204" pitchFamily="34" charset="0"/>
              <a:buChar char="•"/>
            </a:pPr>
            <a:r>
              <a:rPr lang="en-US" sz="2800" dirty="0"/>
              <a:t>Chair summarizes.</a:t>
            </a:r>
          </a:p>
          <a:p>
            <a:pPr marL="685800" lvl="2" indent="-342900">
              <a:spcBef>
                <a:spcPts val="600"/>
              </a:spcBef>
              <a:buClr>
                <a:schemeClr val="tx1"/>
              </a:buClr>
              <a:buSzPct val="88000"/>
              <a:buFont typeface="Arial" panose="020B0604020202020204" pitchFamily="34" charset="0"/>
              <a:buChar char="•"/>
            </a:pPr>
            <a:r>
              <a:rPr lang="en-US" sz="2800" dirty="0"/>
              <a:t>Assigned reviewers provide final scores (setting range).</a:t>
            </a:r>
          </a:p>
          <a:p>
            <a:pPr marL="685800" lvl="2" indent="-342900">
              <a:spcBef>
                <a:spcPts val="600"/>
              </a:spcBef>
              <a:buClr>
                <a:schemeClr val="tx1"/>
              </a:buClr>
              <a:buSzPct val="88000"/>
              <a:buFont typeface="Arial" panose="020B0604020202020204" pitchFamily="34" charset="0"/>
              <a:buChar char="•"/>
            </a:pPr>
            <a:r>
              <a:rPr lang="en-US" sz="2800" dirty="0"/>
              <a:t>All members provide final scores privately (if voting out of range, rationales are given).</a:t>
            </a:r>
          </a:p>
          <a:p>
            <a:pPr marL="685800" lvl="2" indent="-342900">
              <a:spcBef>
                <a:spcPts val="600"/>
              </a:spcBef>
              <a:buClr>
                <a:schemeClr val="tx1"/>
              </a:buClr>
              <a:buSzPct val="88000"/>
              <a:buFont typeface="Arial" panose="020B0604020202020204" pitchFamily="34" charset="0"/>
              <a:buChar char="•"/>
            </a:pPr>
            <a:r>
              <a:rPr lang="en-US" sz="2800" dirty="0"/>
              <a:t>Non-score-able issues discussed: budget, data sharing plan, foreign applications, etc. </a:t>
            </a:r>
          </a:p>
        </p:txBody>
      </p:sp>
      <p:pic>
        <p:nvPicPr>
          <p:cNvPr id="6" name="Picture 5" descr="Photo of Reviewers discussing grant applications.  Source: NIH/CSR">
            <a:extLst>
              <a:ext uri="{FF2B5EF4-FFF2-40B4-BE49-F238E27FC236}">
                <a16:creationId xmlns:a16="http://schemas.microsoft.com/office/drawing/2014/main" id="{C4489FB6-D50F-425B-AB02-1E2BCB849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9876" y="268573"/>
            <a:ext cx="2223623" cy="1484027"/>
          </a:xfrm>
          <a:prstGeom prst="rect">
            <a:avLst/>
          </a:prstGeom>
        </p:spPr>
      </p:pic>
      <p:sp>
        <p:nvSpPr>
          <p:cNvPr id="7" name="TextBox 6">
            <a:extLst>
              <a:ext uri="{FF2B5EF4-FFF2-40B4-BE49-F238E27FC236}">
                <a16:creationId xmlns:a16="http://schemas.microsoft.com/office/drawing/2014/main" id="{6926F61D-F5C7-4681-822F-3642F37CF3B9}"/>
              </a:ext>
            </a:extLst>
          </p:cNvPr>
          <p:cNvSpPr txBox="1"/>
          <p:nvPr/>
        </p:nvSpPr>
        <p:spPr>
          <a:xfrm>
            <a:off x="6463505" y="1788827"/>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130536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Final Impact Scores</a:t>
            </a:r>
          </a:p>
        </p:txBody>
      </p:sp>
      <p:sp>
        <p:nvSpPr>
          <p:cNvPr id="4" name="Rectangle 3"/>
          <p:cNvSpPr/>
          <p:nvPr/>
        </p:nvSpPr>
        <p:spPr>
          <a:xfrm>
            <a:off x="228600" y="1295400"/>
            <a:ext cx="8686800" cy="3370153"/>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Each member votes based on discussion</a:t>
            </a:r>
          </a:p>
          <a:p>
            <a:pPr marL="571500" indent="-228600">
              <a:spcBef>
                <a:spcPts val="300"/>
              </a:spcBef>
              <a:spcAft>
                <a:spcPts val="300"/>
              </a:spcAft>
              <a:buFont typeface="Arial" panose="020B0604020202020204" pitchFamily="34" charset="0"/>
              <a:buChar char="̶"/>
            </a:pPr>
            <a:r>
              <a:rPr lang="en-US" sz="2400" dirty="0"/>
              <a:t>Not just assigned reviewers</a:t>
            </a:r>
          </a:p>
          <a:p>
            <a:pPr marL="571500" indent="-228600">
              <a:spcBef>
                <a:spcPts val="300"/>
              </a:spcBef>
              <a:spcAft>
                <a:spcPts val="300"/>
              </a:spcAft>
              <a:buFont typeface="Arial" panose="020B0604020202020204" pitchFamily="34" charset="0"/>
              <a:buChar char="̶"/>
            </a:pPr>
            <a:r>
              <a:rPr lang="en-US" sz="2400" dirty="0"/>
              <a:t>Voted by private ballot at the meeting</a:t>
            </a:r>
          </a:p>
          <a:p>
            <a:pPr marL="365760" indent="-256032">
              <a:spcBef>
                <a:spcPts val="300"/>
              </a:spcBef>
              <a:spcAft>
                <a:spcPts val="300"/>
              </a:spcAft>
              <a:buFont typeface="Arial" panose="020B0604020202020204" pitchFamily="34" charset="0"/>
              <a:buChar char="•"/>
            </a:pPr>
            <a:r>
              <a:rPr lang="en-US" sz="2800" dirty="0"/>
              <a:t>Final Impact Scores range from 10 through 90</a:t>
            </a:r>
          </a:p>
          <a:p>
            <a:pPr marL="365760" indent="-256032">
              <a:spcBef>
                <a:spcPts val="300"/>
              </a:spcBef>
              <a:spcAft>
                <a:spcPts val="300"/>
              </a:spcAft>
              <a:buFont typeface="Arial" panose="020B0604020202020204" pitchFamily="34" charset="0"/>
              <a:buChar char="•"/>
            </a:pPr>
            <a:r>
              <a:rPr lang="en-US" sz="2800" dirty="0"/>
              <a:t>Calculated by averaging all reviewers’ scores and multiplying by 10</a:t>
            </a:r>
          </a:p>
          <a:p>
            <a:pPr marL="365760" indent="-256032">
              <a:spcBef>
                <a:spcPts val="300"/>
              </a:spcBef>
              <a:spcAft>
                <a:spcPts val="300"/>
              </a:spcAft>
              <a:buFont typeface="Arial" panose="020B0604020202020204" pitchFamily="34" charset="0"/>
              <a:buChar char="•"/>
            </a:pPr>
            <a:r>
              <a:rPr lang="en-US" sz="2800" dirty="0" err="1"/>
              <a:t>Percentiled</a:t>
            </a:r>
            <a:r>
              <a:rPr lang="en-US" sz="2800" dirty="0"/>
              <a:t> for some mechanisms</a:t>
            </a:r>
          </a:p>
        </p:txBody>
      </p:sp>
      <p:graphicFrame>
        <p:nvGraphicFramePr>
          <p:cNvPr id="5" name="Diagram 4" descr="The best possible score is 10; the worst possible score is 90;" title="These arrows represent the endpoints of Final Impact Scores"/>
          <p:cNvGraphicFramePr/>
          <p:nvPr>
            <p:extLst>
              <p:ext uri="{D42A27DB-BD31-4B8C-83A1-F6EECF244321}">
                <p14:modId xmlns:p14="http://schemas.microsoft.com/office/powerpoint/2010/main" val="3155657580"/>
              </p:ext>
            </p:extLst>
          </p:nvPr>
        </p:nvGraphicFramePr>
        <p:xfrm>
          <a:off x="2438400" y="5173385"/>
          <a:ext cx="3276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29</a:t>
            </a:fld>
            <a:endParaRPr lang="en-US" dirty="0"/>
          </a:p>
        </p:txBody>
      </p:sp>
    </p:spTree>
    <p:extLst>
      <p:ext uri="{BB962C8B-B14F-4D97-AF65-F5344CB8AC3E}">
        <p14:creationId xmlns:p14="http://schemas.microsoft.com/office/powerpoint/2010/main" val="412717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31" y="53794"/>
            <a:ext cx="8229600" cy="781850"/>
          </a:xfrm>
        </p:spPr>
        <p:txBody>
          <a:bodyPr/>
          <a:lstStyle/>
          <a:p>
            <a:r>
              <a:rPr lang="en-US" b="0" dirty="0"/>
              <a:t>Scope of NIH Initial Peer Review</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371CDBCC-57D6-4AF4-91B3-EB8BA5111C2A}" type="slidenum">
              <a:rPr lang="en-US" smtClean="0"/>
              <a:pPr>
                <a:defRPr/>
              </a:pPr>
              <a:t>3</a:t>
            </a:fld>
            <a:endParaRPr lang="en-US" dirty="0"/>
          </a:p>
        </p:txBody>
      </p:sp>
      <p:graphicFrame>
        <p:nvGraphicFramePr>
          <p:cNvPr id="17" name="Chart 16" title="chart showing numbers of reviewers and numbers of applications reviewed from 2011 to 2017"/>
          <p:cNvGraphicFramePr/>
          <p:nvPr>
            <p:extLst>
              <p:ext uri="{D42A27DB-BD31-4B8C-83A1-F6EECF244321}">
                <p14:modId xmlns:p14="http://schemas.microsoft.com/office/powerpoint/2010/main" val="728399554"/>
              </p:ext>
            </p:extLst>
          </p:nvPr>
        </p:nvGraphicFramePr>
        <p:xfrm>
          <a:off x="2802688" y="2259082"/>
          <a:ext cx="4162225" cy="340375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5400000">
            <a:off x="6220280" y="3305683"/>
            <a:ext cx="2420380" cy="369332"/>
          </a:xfrm>
          <a:prstGeom prst="rect">
            <a:avLst/>
          </a:prstGeom>
          <a:noFill/>
        </p:spPr>
        <p:txBody>
          <a:bodyPr wrap="square" rtlCol="0">
            <a:spAutoFit/>
          </a:bodyPr>
          <a:lstStyle/>
          <a:p>
            <a:r>
              <a:rPr lang="en-US" dirty="0"/>
              <a:t>Applications reviewed</a:t>
            </a:r>
          </a:p>
        </p:txBody>
      </p:sp>
      <p:sp>
        <p:nvSpPr>
          <p:cNvPr id="6" name="TextBox 5"/>
          <p:cNvSpPr txBox="1"/>
          <p:nvPr/>
        </p:nvSpPr>
        <p:spPr>
          <a:xfrm rot="16200000">
            <a:off x="1104575" y="3244334"/>
            <a:ext cx="2274982" cy="369332"/>
          </a:xfrm>
          <a:prstGeom prst="rect">
            <a:avLst/>
          </a:prstGeom>
          <a:noFill/>
        </p:spPr>
        <p:txBody>
          <a:bodyPr wrap="none" rtlCol="0">
            <a:spAutoFit/>
          </a:bodyPr>
          <a:lstStyle/>
          <a:p>
            <a:r>
              <a:rPr lang="en-US" dirty="0"/>
              <a:t>Individual reviewers </a:t>
            </a:r>
          </a:p>
        </p:txBody>
      </p:sp>
      <p:sp>
        <p:nvSpPr>
          <p:cNvPr id="10" name="TextBox 9"/>
          <p:cNvSpPr txBox="1"/>
          <p:nvPr/>
        </p:nvSpPr>
        <p:spPr>
          <a:xfrm>
            <a:off x="528369" y="846405"/>
            <a:ext cx="5121687" cy="1015663"/>
          </a:xfrm>
          <a:prstGeom prst="rect">
            <a:avLst/>
          </a:prstGeom>
          <a:noFill/>
        </p:spPr>
        <p:txBody>
          <a:bodyPr wrap="square" rtlCol="0">
            <a:spAutoFit/>
          </a:bodyPr>
          <a:lstStyle/>
          <a:p>
            <a:pPr marL="342900" indent="-342900">
              <a:buFont typeface="Arial" panose="020B0604020202020204" pitchFamily="34" charset="0"/>
              <a:buChar char="•"/>
            </a:pPr>
            <a:r>
              <a:rPr lang="en-US" sz="3000" dirty="0"/>
              <a:t>Use ˃ 26,000 reviewers/</a:t>
            </a:r>
            <a:r>
              <a:rPr lang="en-US" sz="3000" dirty="0" err="1"/>
              <a:t>yr</a:t>
            </a:r>
            <a:endParaRPr lang="en-US" sz="3000" dirty="0"/>
          </a:p>
          <a:p>
            <a:pPr marL="342900" indent="-342900">
              <a:buFont typeface="Arial" panose="020B0604020202020204" pitchFamily="34" charset="0"/>
              <a:buChar char="•"/>
            </a:pPr>
            <a:r>
              <a:rPr lang="en-US" sz="3000" dirty="0"/>
              <a:t>Fill ˃ 52,000 “slots”/</a:t>
            </a:r>
            <a:r>
              <a:rPr lang="en-US" sz="3000" dirty="0" err="1"/>
              <a:t>yr</a:t>
            </a:r>
            <a:endParaRPr lang="en-US" sz="3000" dirty="0"/>
          </a:p>
        </p:txBody>
      </p:sp>
      <p:sp>
        <p:nvSpPr>
          <p:cNvPr id="11" name="TextBox 10"/>
          <p:cNvSpPr txBox="1"/>
          <p:nvPr/>
        </p:nvSpPr>
        <p:spPr>
          <a:xfrm>
            <a:off x="571984" y="5867657"/>
            <a:ext cx="5487980" cy="369332"/>
          </a:xfrm>
          <a:prstGeom prst="rect">
            <a:avLst/>
          </a:prstGeom>
          <a:noFill/>
        </p:spPr>
        <p:txBody>
          <a:bodyPr wrap="square" rtlCol="0">
            <a:spAutoFit/>
          </a:bodyPr>
          <a:lstStyle/>
          <a:p>
            <a:r>
              <a:rPr lang="en-US" dirty="0"/>
              <a:t>NIH Data Book (</a:t>
            </a:r>
            <a:r>
              <a:rPr lang="en-US" dirty="0">
                <a:hlinkClick r:id="rId4" tooltip="NIH Data Book "/>
              </a:rPr>
              <a:t>https://report.nih.gov/nihdatabook/</a:t>
            </a:r>
            <a:r>
              <a:rPr lang="en-US" dirty="0"/>
              <a:t>)</a:t>
            </a:r>
          </a:p>
        </p:txBody>
      </p:sp>
      <p:sp>
        <p:nvSpPr>
          <p:cNvPr id="12" name="Slide Number Placeholder 2">
            <a:extLst>
              <a:ext uri="{FF2B5EF4-FFF2-40B4-BE49-F238E27FC236}">
                <a16:creationId xmlns:a16="http://schemas.microsoft.com/office/drawing/2014/main" id="{5468C163-5C23-4D7A-A7C2-D479B5C6F77B}"/>
              </a:ext>
            </a:extLst>
          </p:cNvPr>
          <p:cNvSpPr txBox="1">
            <a:spLocks/>
          </p:cNvSpPr>
          <p:nvPr/>
        </p:nvSpPr>
        <p:spPr>
          <a:xfrm>
            <a:off x="184934" y="6318956"/>
            <a:ext cx="762000" cy="366713"/>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3</a:t>
            </a:fld>
            <a:endParaRPr lang="en-US" dirty="0"/>
          </a:p>
        </p:txBody>
      </p:sp>
    </p:spTree>
    <p:extLst>
      <p:ext uri="{BB962C8B-B14F-4D97-AF65-F5344CB8AC3E}">
        <p14:creationId xmlns:p14="http://schemas.microsoft.com/office/powerpoint/2010/main" val="3510430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304800"/>
            <a:ext cx="8763001" cy="838200"/>
          </a:xfrm>
        </p:spPr>
        <p:txBody>
          <a:bodyPr>
            <a:normAutofit/>
          </a:bodyPr>
          <a:lstStyle/>
          <a:p>
            <a:r>
              <a:rPr lang="en-US" sz="4000" dirty="0"/>
              <a:t>Streamlining Applications</a:t>
            </a:r>
          </a:p>
        </p:txBody>
      </p:sp>
      <p:sp>
        <p:nvSpPr>
          <p:cNvPr id="4" name="Rectangle 3"/>
          <p:cNvSpPr/>
          <p:nvPr/>
        </p:nvSpPr>
        <p:spPr>
          <a:xfrm>
            <a:off x="169333" y="1371600"/>
            <a:ext cx="8763000" cy="2862322"/>
          </a:xfrm>
          <a:prstGeom prst="rect">
            <a:avLst/>
          </a:prstGeom>
        </p:spPr>
        <p:txBody>
          <a:bodyPr wrap="square">
            <a:spAutoFit/>
          </a:bodyPr>
          <a:lstStyle/>
          <a:p>
            <a:pPr marL="342900" indent="-233363">
              <a:spcBef>
                <a:spcPts val="300"/>
              </a:spcBef>
              <a:spcAft>
                <a:spcPts val="300"/>
              </a:spcAft>
              <a:buFont typeface="Arial" panose="020B0604020202020204" pitchFamily="34" charset="0"/>
              <a:buChar char="•"/>
            </a:pPr>
            <a:r>
              <a:rPr lang="en-US" sz="2800" dirty="0"/>
              <a:t>Allows discussion of more meritorious applications</a:t>
            </a:r>
          </a:p>
          <a:p>
            <a:pPr marL="342900" lvl="1" indent="-228600">
              <a:spcBef>
                <a:spcPts val="300"/>
              </a:spcBef>
              <a:spcAft>
                <a:spcPts val="300"/>
              </a:spcAft>
              <a:buFont typeface="Arial" panose="020B0604020202020204" pitchFamily="34" charset="0"/>
              <a:buChar char="•"/>
            </a:pPr>
            <a:r>
              <a:rPr lang="en-US" sz="2800" dirty="0"/>
              <a:t>Less meritorious applications</a:t>
            </a:r>
          </a:p>
          <a:p>
            <a:pPr marL="571500" lvl="2" indent="-228600">
              <a:spcBef>
                <a:spcPts val="300"/>
              </a:spcBef>
              <a:spcAft>
                <a:spcPts val="300"/>
              </a:spcAft>
              <a:buFont typeface="Arial" panose="020B0604020202020204" pitchFamily="34" charset="0"/>
              <a:buChar char="̶"/>
            </a:pPr>
            <a:r>
              <a:rPr lang="en-US" sz="2400" dirty="0"/>
              <a:t>Not discussed at the meeting</a:t>
            </a:r>
          </a:p>
          <a:p>
            <a:pPr marL="571500" lvl="2" indent="-228600">
              <a:spcBef>
                <a:spcPts val="300"/>
              </a:spcBef>
              <a:spcAft>
                <a:spcPts val="300"/>
              </a:spcAft>
              <a:buFont typeface="Arial" panose="020B0604020202020204" pitchFamily="34" charset="0"/>
              <a:buChar char="̶"/>
            </a:pPr>
            <a:r>
              <a:rPr lang="en-US" sz="2400" dirty="0"/>
              <a:t>Designated “Not Discussed” (ND)</a:t>
            </a:r>
          </a:p>
          <a:p>
            <a:pPr marL="365760" indent="-256032">
              <a:spcBef>
                <a:spcPts val="300"/>
              </a:spcBef>
              <a:spcAft>
                <a:spcPts val="300"/>
              </a:spcAft>
              <a:buFont typeface="Arial" panose="020B0604020202020204" pitchFamily="34" charset="0"/>
              <a:buChar char="•"/>
            </a:pPr>
            <a:r>
              <a:rPr lang="en-US" sz="2800" dirty="0"/>
              <a:t>ND requires full concurrence of the entire study section</a:t>
            </a:r>
          </a:p>
        </p:txBody>
      </p:sp>
      <p:graphicFrame>
        <p:nvGraphicFramePr>
          <p:cNvPr id="5" name="Diagram 4" descr="Approximately one half of the applications are targeted for discussion within a given meeting; applications with average Overall Impact scores closer to 1 are typically discussed, whereas scores closer to 5 and above are typically not discussed" title="Figure representing Discussed versus Not Discussed applications"/>
          <p:cNvGraphicFramePr/>
          <p:nvPr>
            <p:extLst>
              <p:ext uri="{D42A27DB-BD31-4B8C-83A1-F6EECF244321}">
                <p14:modId xmlns:p14="http://schemas.microsoft.com/office/powerpoint/2010/main" val="3536288473"/>
              </p:ext>
            </p:extLst>
          </p:nvPr>
        </p:nvGraphicFramePr>
        <p:xfrm>
          <a:off x="5943600" y="4419600"/>
          <a:ext cx="2438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30</a:t>
            </a:fld>
            <a:endParaRPr lang="en-US" dirty="0"/>
          </a:p>
        </p:txBody>
      </p:sp>
    </p:spTree>
    <p:extLst>
      <p:ext uri="{BB962C8B-B14F-4D97-AF65-F5344CB8AC3E}">
        <p14:creationId xmlns:p14="http://schemas.microsoft.com/office/powerpoint/2010/main" val="3781395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After the Review</a:t>
            </a:r>
          </a:p>
        </p:txBody>
      </p:sp>
      <p:sp>
        <p:nvSpPr>
          <p:cNvPr id="4" name="Rectangle 3" descr="This hyperlink provides access to the eRA Commons where investigators can look up important information about their applications, including the final summary statement" title="hyper link for eRA Commons"/>
          <p:cNvSpPr/>
          <p:nvPr/>
        </p:nvSpPr>
        <p:spPr>
          <a:xfrm>
            <a:off x="261937" y="1600200"/>
            <a:ext cx="8763000" cy="3877985"/>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eRA Commons (</a:t>
            </a:r>
            <a:r>
              <a:rPr lang="en-US" sz="2800" dirty="0">
                <a:hlinkClick r:id="rId2" tooltip="eRA Commons"/>
              </a:rPr>
              <a:t>https://public.uat.era.nih.gov/commons</a:t>
            </a:r>
            <a:r>
              <a:rPr lang="en-US" sz="2800" dirty="0"/>
              <a:t>)</a:t>
            </a:r>
          </a:p>
          <a:p>
            <a:pPr marL="573088" lvl="2" indent="-231775">
              <a:spcBef>
                <a:spcPts val="300"/>
              </a:spcBef>
              <a:spcAft>
                <a:spcPts val="300"/>
              </a:spcAft>
              <a:buClr>
                <a:schemeClr val="tx1"/>
              </a:buClr>
              <a:buFont typeface="Arial" panose="020B0604020202020204" pitchFamily="34" charset="0"/>
              <a:buChar char="‒"/>
            </a:pPr>
            <a:r>
              <a:rPr lang="en-US" sz="2400" dirty="0">
                <a:solidFill>
                  <a:srgbClr val="000000"/>
                </a:solidFill>
              </a:rPr>
              <a:t> Final Impact Score within 3 days  </a:t>
            </a:r>
          </a:p>
          <a:p>
            <a:pPr marL="573088" lvl="2" indent="-231775">
              <a:spcBef>
                <a:spcPts val="300"/>
              </a:spcBef>
              <a:spcAft>
                <a:spcPts val="300"/>
              </a:spcAft>
              <a:buClr>
                <a:schemeClr val="tx1"/>
              </a:buClr>
              <a:buFont typeface="Arial" panose="020B0604020202020204" pitchFamily="34" charset="0"/>
              <a:buChar char="‒"/>
            </a:pPr>
            <a:r>
              <a:rPr lang="en-US" sz="2400" dirty="0">
                <a:solidFill>
                  <a:srgbClr val="000000"/>
                </a:solidFill>
              </a:rPr>
              <a:t> Summary statement available within 4 – 8 weeks to:</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Funding Institute Program Officer</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PD/PI </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Other NIH Officials </a:t>
            </a:r>
          </a:p>
          <a:p>
            <a:pPr marL="342900" lvl="4" indent="-228600">
              <a:spcBef>
                <a:spcPts val="300"/>
              </a:spcBef>
              <a:spcAft>
                <a:spcPts val="300"/>
              </a:spcAft>
              <a:buClr>
                <a:schemeClr val="tx1"/>
              </a:buClr>
              <a:buFont typeface="Arial" panose="020B0604020202020204" pitchFamily="34" charset="0"/>
              <a:buChar char="•"/>
            </a:pPr>
            <a:r>
              <a:rPr lang="en-US" sz="2800" dirty="0">
                <a:solidFill>
                  <a:srgbClr val="000000"/>
                </a:solidFill>
              </a:rPr>
              <a:t>Advisory Council members </a:t>
            </a:r>
          </a:p>
        </p:txBody>
      </p:sp>
      <p:pic>
        <p:nvPicPr>
          <p:cNvPr id="5" name="Picture 3" descr="This is meant to depict the importance of carefully studying the feedback provided in a smmary statement&#10;&#10;C:\Users\pluded\AppData\Local\Microsoft\Windows\Temporary Internet Files\Content.IE5\W2GB6TLT\dglxasset[1].aspx" title="cartoon of a person using a magnifying glass to read a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251" y="4267200"/>
            <a:ext cx="2101291" cy="1798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31</a:t>
            </a:fld>
            <a:endParaRPr lang="en-US" dirty="0"/>
          </a:p>
        </p:txBody>
      </p:sp>
    </p:spTree>
    <p:extLst>
      <p:ext uri="{BB962C8B-B14F-4D97-AF65-F5344CB8AC3E}">
        <p14:creationId xmlns:p14="http://schemas.microsoft.com/office/powerpoint/2010/main" val="1061122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ample detailed status screen in eRA Commons"/>
          <p:cNvPicPr>
            <a:picLocks noChangeAspect="1"/>
          </p:cNvPicPr>
          <p:nvPr/>
        </p:nvPicPr>
        <p:blipFill>
          <a:blip r:embed="rId2"/>
          <a:stretch>
            <a:fillRect/>
          </a:stretch>
        </p:blipFill>
        <p:spPr>
          <a:xfrm>
            <a:off x="990600" y="838200"/>
            <a:ext cx="7315200" cy="5850948"/>
          </a:xfrm>
          <a:prstGeom prst="rect">
            <a:avLst/>
          </a:prstGeom>
        </p:spPr>
      </p:pic>
      <p:sp>
        <p:nvSpPr>
          <p:cNvPr id="2" name="Title 1"/>
          <p:cNvSpPr>
            <a:spLocks noGrp="1"/>
          </p:cNvSpPr>
          <p:nvPr>
            <p:ph type="title"/>
          </p:nvPr>
        </p:nvSpPr>
        <p:spPr>
          <a:xfrm>
            <a:off x="76200" y="381000"/>
            <a:ext cx="8915400" cy="838200"/>
          </a:xfrm>
        </p:spPr>
        <p:txBody>
          <a:bodyPr>
            <a:normAutofit fontScale="90000"/>
          </a:bodyPr>
          <a:lstStyle/>
          <a:p>
            <a:br>
              <a:rPr lang="en-US" b="1" kern="0" dirty="0">
                <a:cs typeface="ＭＳ Ｐゴシック"/>
              </a:rPr>
            </a:br>
            <a:endParaRPr lang="en-US" dirty="0"/>
          </a:p>
        </p:txBody>
      </p:sp>
      <p:sp>
        <p:nvSpPr>
          <p:cNvPr id="3" name="Slide Number Placeholder 2"/>
          <p:cNvSpPr>
            <a:spLocks noGrp="1"/>
          </p:cNvSpPr>
          <p:nvPr>
            <p:ph type="sldNum" sz="quarter" idx="12"/>
          </p:nvPr>
        </p:nvSpPr>
        <p:spPr>
          <a:xfrm>
            <a:off x="152400" y="6292585"/>
            <a:ext cx="762000" cy="366713"/>
          </a:xfrm>
        </p:spPr>
        <p:txBody>
          <a:bodyPr/>
          <a:lstStyle/>
          <a:p>
            <a:pPr>
              <a:defRPr/>
            </a:pPr>
            <a:fld id="{371CDBCC-57D6-4AF4-91B3-EB8BA5111C2A}" type="slidenum">
              <a:rPr lang="en-US" smtClean="0"/>
              <a:pPr>
                <a:defRPr/>
              </a:pPr>
              <a:t>32</a:t>
            </a:fld>
            <a:endParaRPr lang="en-US" dirty="0"/>
          </a:p>
        </p:txBody>
      </p:sp>
      <p:sp>
        <p:nvSpPr>
          <p:cNvPr id="8" name="Right Arrow 7" title="&quot;&quot;"/>
          <p:cNvSpPr/>
          <p:nvPr/>
        </p:nvSpPr>
        <p:spPr>
          <a:xfrm rot="10800000">
            <a:off x="3810000" y="5181600"/>
            <a:ext cx="7620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itle 1"/>
          <p:cNvSpPr txBox="1">
            <a:spLocks/>
          </p:cNvSpPr>
          <p:nvPr/>
        </p:nvSpPr>
        <p:spPr bwMode="auto">
          <a:xfrm>
            <a:off x="152400" y="198702"/>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dirty="0"/>
              <a:t>Check Application Status in the eRA Commons</a:t>
            </a:r>
          </a:p>
        </p:txBody>
      </p:sp>
      <p:sp>
        <p:nvSpPr>
          <p:cNvPr id="20" name="Right Arrow 19" title="&quot;&quot;"/>
          <p:cNvSpPr/>
          <p:nvPr/>
        </p:nvSpPr>
        <p:spPr>
          <a:xfrm rot="10800000">
            <a:off x="3809999" y="2971800"/>
            <a:ext cx="7620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246222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Summary Statement</a:t>
            </a:r>
          </a:p>
        </p:txBody>
      </p:sp>
      <p:sp>
        <p:nvSpPr>
          <p:cNvPr id="4" name="Rectangle 3"/>
          <p:cNvSpPr/>
          <p:nvPr/>
        </p:nvSpPr>
        <p:spPr>
          <a:xfrm>
            <a:off x="228600" y="1328747"/>
            <a:ext cx="8763000" cy="4791055"/>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 Summary statements contain:</a:t>
            </a:r>
          </a:p>
          <a:p>
            <a:pPr marL="573088" lvl="2" indent="-231775">
              <a:spcBef>
                <a:spcPts val="300"/>
              </a:spcBef>
              <a:spcAft>
                <a:spcPts val="300"/>
              </a:spcAft>
              <a:buFont typeface="Arial" panose="020B0604020202020204" pitchFamily="34" charset="0"/>
              <a:buChar char="‒"/>
            </a:pPr>
            <a:r>
              <a:rPr lang="en-US" sz="2400" dirty="0"/>
              <a:t>Reviewer critiques</a:t>
            </a:r>
          </a:p>
          <a:p>
            <a:pPr marL="573088" lvl="2" indent="-231775">
              <a:spcBef>
                <a:spcPts val="300"/>
              </a:spcBef>
              <a:spcAft>
                <a:spcPts val="300"/>
              </a:spcAft>
              <a:buFont typeface="Arial" panose="020B0604020202020204" pitchFamily="34" charset="0"/>
              <a:buChar char="‒"/>
            </a:pPr>
            <a:r>
              <a:rPr lang="en-US" sz="2400" dirty="0"/>
              <a:t>Criterion scores  </a:t>
            </a:r>
            <a:endParaRPr lang="en-US" sz="2800" dirty="0">
              <a:solidFill>
                <a:srgbClr val="000000"/>
              </a:solidFill>
            </a:endParaRPr>
          </a:p>
          <a:p>
            <a:pPr marL="341313" indent="-230188">
              <a:spcBef>
                <a:spcPts val="675"/>
              </a:spcBef>
              <a:buClr>
                <a:schemeClr val="tx1"/>
              </a:buClr>
              <a:buFont typeface="Arial" charset="0"/>
              <a:buChar char="•"/>
            </a:pPr>
            <a:r>
              <a:rPr lang="en-US" sz="2800" dirty="0"/>
              <a:t>First page</a:t>
            </a:r>
          </a:p>
          <a:p>
            <a:pPr marL="573088" lvl="1" indent="-231775">
              <a:spcBef>
                <a:spcPts val="675"/>
              </a:spcBef>
              <a:buFont typeface="Arial" charset="0"/>
              <a:buChar char="–"/>
            </a:pPr>
            <a:r>
              <a:rPr lang="en-US" sz="2400" b="1" dirty="0">
                <a:solidFill>
                  <a:srgbClr val="000000"/>
                </a:solidFill>
              </a:rPr>
              <a:t> </a:t>
            </a:r>
            <a:r>
              <a:rPr lang="en-US" sz="2400" dirty="0">
                <a:solidFill>
                  <a:srgbClr val="000000"/>
                </a:solidFill>
              </a:rPr>
              <a:t>NIH Program Official (upper left corner)</a:t>
            </a:r>
          </a:p>
          <a:p>
            <a:pPr marL="573088" lvl="1" indent="-231775">
              <a:spcBef>
                <a:spcPts val="675"/>
              </a:spcBef>
              <a:buFont typeface="Arial" charset="0"/>
              <a:buChar char="–"/>
            </a:pPr>
            <a:r>
              <a:rPr lang="en-US" sz="2400" dirty="0">
                <a:solidFill>
                  <a:srgbClr val="000000"/>
                </a:solidFill>
              </a:rPr>
              <a:t> Final Impact Score or other designation</a:t>
            </a:r>
          </a:p>
          <a:p>
            <a:pPr marL="573088" lvl="1" indent="-231775">
              <a:spcBef>
                <a:spcPts val="675"/>
              </a:spcBef>
              <a:buFont typeface="Arial" charset="0"/>
              <a:buChar char="–"/>
            </a:pPr>
            <a:r>
              <a:rPr lang="en-US" sz="2400" dirty="0">
                <a:solidFill>
                  <a:srgbClr val="000000"/>
                </a:solidFill>
              </a:rPr>
              <a:t> Percentile (if applicable)</a:t>
            </a:r>
          </a:p>
          <a:p>
            <a:pPr marL="573088" lvl="1" indent="-231775">
              <a:spcBef>
                <a:spcPts val="675"/>
              </a:spcBef>
              <a:buFont typeface="Arial" charset="0"/>
              <a:buChar char="–"/>
            </a:pPr>
            <a:r>
              <a:rPr lang="en-US" sz="2400" dirty="0">
                <a:solidFill>
                  <a:srgbClr val="000000"/>
                </a:solidFill>
              </a:rPr>
              <a:t> Codes (human subjects, vertebrate animals, inclusion)</a:t>
            </a:r>
          </a:p>
          <a:p>
            <a:pPr marL="573088" lvl="1" indent="-231775">
              <a:spcBef>
                <a:spcPts val="675"/>
              </a:spcBef>
              <a:buFont typeface="Arial" panose="020B0604020202020204" pitchFamily="34" charset="0"/>
              <a:buChar char="–"/>
            </a:pPr>
            <a:r>
              <a:rPr lang="en-US" sz="2400" dirty="0"/>
              <a:t> Budget request</a:t>
            </a:r>
          </a:p>
          <a:p>
            <a:pPr>
              <a:spcBef>
                <a:spcPts val="675"/>
              </a:spcBef>
              <a:buClr>
                <a:schemeClr val="tx1"/>
              </a:buClr>
              <a:buFont typeface="Arial" charset="0"/>
              <a:buChar char="•"/>
            </a:pPr>
            <a:r>
              <a:rPr lang="en-US" sz="2800" dirty="0"/>
              <a:t> A favorable score does not guarantee funding!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33</a:t>
            </a:fld>
            <a:endParaRPr lang="en-US" dirty="0"/>
          </a:p>
        </p:txBody>
      </p:sp>
    </p:spTree>
    <p:extLst>
      <p:ext uri="{BB962C8B-B14F-4D97-AF65-F5344CB8AC3E}">
        <p14:creationId xmlns:p14="http://schemas.microsoft.com/office/powerpoint/2010/main" val="254383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39201" cy="838200"/>
          </a:xfrm>
        </p:spPr>
        <p:txBody>
          <a:bodyPr>
            <a:normAutofit/>
          </a:bodyPr>
          <a:lstStyle/>
          <a:p>
            <a:r>
              <a:rPr lang="en-US" sz="4000" dirty="0"/>
              <a:t>Summary Statement - continued</a:t>
            </a:r>
          </a:p>
        </p:txBody>
      </p:sp>
      <p:sp>
        <p:nvSpPr>
          <p:cNvPr id="4" name="Rectangle 3"/>
          <p:cNvSpPr/>
          <p:nvPr/>
        </p:nvSpPr>
        <p:spPr>
          <a:xfrm>
            <a:off x="152400" y="1447800"/>
            <a:ext cx="8763000" cy="3200876"/>
          </a:xfrm>
          <a:prstGeom prst="rect">
            <a:avLst/>
          </a:prstGeom>
        </p:spPr>
        <p:txBody>
          <a:bodyPr wrap="square">
            <a:spAutoFit/>
          </a:bodyPr>
          <a:lstStyle/>
          <a:p>
            <a:pPr marL="365760" indent="-256032">
              <a:spcBef>
                <a:spcPts val="300"/>
              </a:spcBef>
              <a:spcAft>
                <a:spcPts val="300"/>
              </a:spcAft>
              <a:buClr>
                <a:schemeClr val="tx1"/>
              </a:buClr>
              <a:buFont typeface="Arial" charset="0"/>
              <a:buChar char="•"/>
            </a:pPr>
            <a:r>
              <a:rPr lang="en-US" sz="2800" dirty="0"/>
              <a:t> Subsequent Pages</a:t>
            </a:r>
          </a:p>
          <a:p>
            <a:pPr marL="573088" lvl="5" indent="-231775">
              <a:spcBef>
                <a:spcPts val="300"/>
              </a:spcBef>
              <a:spcAft>
                <a:spcPts val="300"/>
              </a:spcAft>
              <a:buFont typeface="Arial" charset="0"/>
              <a:buChar char="–"/>
            </a:pPr>
            <a:r>
              <a:rPr lang="en-US" sz="2400" dirty="0" err="1"/>
              <a:t>Resum</a:t>
            </a:r>
            <a:r>
              <a:rPr lang="en-US" sz="2400" dirty="0" err="1">
                <a:cs typeface="Arial" charset="0"/>
              </a:rPr>
              <a:t>é</a:t>
            </a:r>
            <a:r>
              <a:rPr lang="en-US" sz="2400" dirty="0">
                <a:cs typeface="Arial" charset="0"/>
              </a:rPr>
              <a:t> and Summary of Discussion (if discussed)</a:t>
            </a:r>
          </a:p>
          <a:p>
            <a:pPr marL="573088" lvl="5" indent="-231775">
              <a:spcBef>
                <a:spcPts val="300"/>
              </a:spcBef>
              <a:spcAft>
                <a:spcPts val="300"/>
              </a:spcAft>
              <a:buFont typeface="Arial" charset="0"/>
              <a:buChar char="–"/>
            </a:pPr>
            <a:r>
              <a:rPr lang="en-US" sz="2400" dirty="0"/>
              <a:t>Description (provided by applicant)</a:t>
            </a:r>
          </a:p>
          <a:p>
            <a:pPr marL="573088" lvl="5" indent="-231775">
              <a:spcBef>
                <a:spcPts val="300"/>
              </a:spcBef>
              <a:spcAft>
                <a:spcPts val="300"/>
              </a:spcAft>
              <a:buFont typeface="Arial" charset="0"/>
              <a:buChar char="–"/>
            </a:pPr>
            <a:r>
              <a:rPr lang="en-US" sz="2400" dirty="0">
                <a:cs typeface="Arial" charset="0"/>
              </a:rPr>
              <a:t>Criterion scores from assigned reviewers </a:t>
            </a:r>
          </a:p>
          <a:p>
            <a:pPr marL="573088" lvl="5" indent="-231775">
              <a:spcBef>
                <a:spcPts val="300"/>
              </a:spcBef>
              <a:spcAft>
                <a:spcPts val="300"/>
              </a:spcAft>
              <a:buFont typeface="Arial" charset="0"/>
              <a:buChar char="–"/>
            </a:pPr>
            <a:r>
              <a:rPr lang="en-US" sz="2400" dirty="0">
                <a:cs typeface="Arial" charset="0"/>
              </a:rPr>
              <a:t>Reviewer critiques – essentially unedited</a:t>
            </a:r>
          </a:p>
          <a:p>
            <a:pPr marL="573088" lvl="5" indent="-231775">
              <a:spcBef>
                <a:spcPts val="300"/>
              </a:spcBef>
              <a:spcAft>
                <a:spcPts val="300"/>
              </a:spcAft>
              <a:buFont typeface="Arial" charset="0"/>
              <a:buChar char="–"/>
            </a:pPr>
            <a:r>
              <a:rPr lang="en-US" sz="2400" dirty="0">
                <a:cs typeface="Arial" charset="0"/>
              </a:rPr>
              <a:t>Administrative Notes</a:t>
            </a:r>
          </a:p>
          <a:p>
            <a:pPr marL="573088" lvl="5" indent="-231775">
              <a:spcBef>
                <a:spcPts val="300"/>
              </a:spcBef>
              <a:spcAft>
                <a:spcPts val="300"/>
              </a:spcAft>
              <a:buFont typeface="Arial" charset="0"/>
              <a:buChar char="–"/>
            </a:pPr>
            <a:r>
              <a:rPr lang="en-US" sz="2400" dirty="0">
                <a:cs typeface="Arial" charset="0"/>
              </a:rPr>
              <a:t>Meeting roster</a:t>
            </a:r>
            <a:endParaRPr lang="en-US" sz="2400" dirty="0"/>
          </a:p>
        </p:txBody>
      </p:sp>
      <p:pic>
        <p:nvPicPr>
          <p:cNvPr id="5" name="Picture 4" descr="This image is meant to depict the importance of carefully studying the summary statement once it is available" title="Picture of a document being held up over a laptop compu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5503" y="4244413"/>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34</a:t>
            </a:fld>
            <a:endParaRPr lang="en-US" dirty="0"/>
          </a:p>
        </p:txBody>
      </p:sp>
      <p:sp>
        <p:nvSpPr>
          <p:cNvPr id="6" name="TextBox 5">
            <a:extLst>
              <a:ext uri="{FF2B5EF4-FFF2-40B4-BE49-F238E27FC236}">
                <a16:creationId xmlns:a16="http://schemas.microsoft.com/office/drawing/2014/main" id="{D20D7D83-ED73-491F-9A1E-F418649237E3}"/>
              </a:ext>
            </a:extLst>
          </p:cNvPr>
          <p:cNvSpPr txBox="1"/>
          <p:nvPr/>
        </p:nvSpPr>
        <p:spPr>
          <a:xfrm>
            <a:off x="2922631" y="5257800"/>
            <a:ext cx="2726001" cy="923330"/>
          </a:xfrm>
          <a:prstGeom prst="rect">
            <a:avLst/>
          </a:prstGeom>
          <a:noFill/>
        </p:spPr>
        <p:txBody>
          <a:bodyPr wrap="squar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196481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After the Review Meeting</a:t>
            </a:r>
          </a:p>
        </p:txBody>
      </p:sp>
      <p:sp>
        <p:nvSpPr>
          <p:cNvPr id="4" name="Rectangle 3"/>
          <p:cNvSpPr/>
          <p:nvPr/>
        </p:nvSpPr>
        <p:spPr>
          <a:xfrm>
            <a:off x="152400" y="1219200"/>
            <a:ext cx="8763000" cy="4031873"/>
          </a:xfrm>
          <a:prstGeom prst="rect">
            <a:avLst/>
          </a:prstGeom>
        </p:spPr>
        <p:txBody>
          <a:bodyPr wrap="square">
            <a:spAutoFit/>
          </a:bodyPr>
          <a:lstStyle/>
          <a:p>
            <a:pPr marL="365760" lvl="1" indent="-256032">
              <a:spcBef>
                <a:spcPts val="300"/>
              </a:spcBef>
              <a:spcAft>
                <a:spcPts val="300"/>
              </a:spcAft>
              <a:buClr>
                <a:schemeClr val="tx1"/>
              </a:buClr>
              <a:buFont typeface="Arial" panose="020B0604020202020204" pitchFamily="34" charset="0"/>
              <a:buChar char="•"/>
            </a:pPr>
            <a:r>
              <a:rPr lang="en-US" sz="2800" dirty="0"/>
              <a:t>Your point of contact is the assigned NIH </a:t>
            </a:r>
          </a:p>
          <a:p>
            <a:pPr marL="365760" lvl="1" indent="-256032">
              <a:spcBef>
                <a:spcPts val="300"/>
              </a:spcBef>
              <a:spcAft>
                <a:spcPts val="300"/>
              </a:spcAft>
              <a:buClr>
                <a:schemeClr val="tx1"/>
              </a:buClr>
            </a:pPr>
            <a:r>
              <a:rPr lang="en-US" sz="2800" dirty="0"/>
              <a:t>   Program Official. </a:t>
            </a:r>
          </a:p>
          <a:p>
            <a:pPr marL="342900" lvl="1" indent="-233363">
              <a:spcBef>
                <a:spcPts val="300"/>
              </a:spcBef>
              <a:spcAft>
                <a:spcPts val="300"/>
              </a:spcAft>
              <a:buClr>
                <a:schemeClr val="tx1"/>
              </a:buClr>
              <a:buFont typeface="Arial" panose="020B0604020202020204" pitchFamily="34" charset="0"/>
              <a:buChar char="•"/>
            </a:pPr>
            <a:r>
              <a:rPr lang="en-US" sz="2800" dirty="0"/>
              <a:t>You may need to:</a:t>
            </a:r>
          </a:p>
          <a:p>
            <a:pPr marL="573088" lvl="3" indent="-231775">
              <a:spcBef>
                <a:spcPts val="300"/>
              </a:spcBef>
              <a:spcAft>
                <a:spcPts val="300"/>
              </a:spcAft>
              <a:buClr>
                <a:schemeClr val="tx1"/>
              </a:buClr>
              <a:buFont typeface="Arial" panose="020B0604020202020204" pitchFamily="34" charset="0"/>
              <a:buChar char="‒"/>
            </a:pPr>
            <a:r>
              <a:rPr lang="en-US" sz="2400" dirty="0"/>
              <a:t>Submit Just-in-Time (JIT) information </a:t>
            </a:r>
          </a:p>
          <a:p>
            <a:pPr marL="573088" lvl="3" indent="-231775">
              <a:spcBef>
                <a:spcPts val="300"/>
              </a:spcBef>
              <a:spcAft>
                <a:spcPts val="300"/>
              </a:spcAft>
              <a:buClr>
                <a:schemeClr val="tx1"/>
              </a:buClr>
              <a:buFont typeface="Arial" panose="020B0604020202020204" pitchFamily="34" charset="0"/>
              <a:buChar char="‒"/>
            </a:pPr>
            <a:r>
              <a:rPr lang="en-US" sz="2400" dirty="0"/>
              <a:t>Resolve human subject, vertebrate animal, inclusion codes</a:t>
            </a:r>
          </a:p>
          <a:p>
            <a:pPr marL="573088" lvl="2" indent="-231775">
              <a:spcBef>
                <a:spcPts val="300"/>
              </a:spcBef>
              <a:spcAft>
                <a:spcPts val="300"/>
              </a:spcAft>
              <a:buClr>
                <a:schemeClr val="tx1"/>
              </a:buClr>
              <a:buFont typeface="Arial" panose="020B0604020202020204" pitchFamily="34" charset="0"/>
              <a:buChar char="‒"/>
            </a:pPr>
            <a:r>
              <a:rPr lang="en-US" sz="2400" dirty="0"/>
              <a:t>Consider your options:</a:t>
            </a:r>
          </a:p>
          <a:p>
            <a:pPr marL="800100" lvl="5" indent="-227013">
              <a:spcBef>
                <a:spcPts val="300"/>
              </a:spcBef>
              <a:spcAft>
                <a:spcPts val="300"/>
              </a:spcAft>
              <a:buFont typeface="Wingdings" panose="05000000000000000000" pitchFamily="2" charset="2"/>
              <a:buChar char="§"/>
            </a:pPr>
            <a:r>
              <a:rPr lang="en-US" sz="2000" dirty="0"/>
              <a:t> Submit a new application </a:t>
            </a:r>
          </a:p>
          <a:p>
            <a:pPr marL="800100" lvl="5" indent="-227013">
              <a:spcBef>
                <a:spcPts val="300"/>
              </a:spcBef>
              <a:spcAft>
                <a:spcPts val="300"/>
              </a:spcAft>
              <a:buFont typeface="Wingdings" panose="05000000000000000000" pitchFamily="2" charset="2"/>
              <a:buChar char="§"/>
            </a:pPr>
            <a:r>
              <a:rPr lang="en-US" sz="2000" dirty="0"/>
              <a:t> Revise and resubmit your application</a:t>
            </a:r>
          </a:p>
          <a:p>
            <a:pPr marL="800100" lvl="5" indent="-227013">
              <a:spcBef>
                <a:spcPts val="300"/>
              </a:spcBef>
              <a:spcAft>
                <a:spcPts val="300"/>
              </a:spcAft>
              <a:buFont typeface="Wingdings" panose="05000000000000000000" pitchFamily="2" charset="2"/>
              <a:buChar char="§"/>
            </a:pPr>
            <a:r>
              <a:rPr lang="en-US" sz="2000" dirty="0"/>
              <a:t> Appeal the review outcome (</a:t>
            </a:r>
            <a:r>
              <a:rPr lang="en-US" sz="2000" dirty="0">
                <a:hlinkClick r:id="rId2"/>
              </a:rPr>
              <a:t>NOT-OD-11-064</a:t>
            </a:r>
            <a:r>
              <a:rPr lang="en-US" sz="2000" dirty="0"/>
              <a:t>)</a:t>
            </a:r>
          </a:p>
        </p:txBody>
      </p:sp>
      <p:pic>
        <p:nvPicPr>
          <p:cNvPr id="5" name="Picture 13" descr="This picture is meant to depict the decisions an investigator must make in evaluating the outcome of the NIH peer review process&#10;&#10;C:\Documents and Settings\ameros\Local Settings\Temporary Internet Files\Content.IE5\UFYPVEGQ\MP900431239[1].jpg" title="Picture of pensive face"/>
          <p:cNvPicPr>
            <a:picLocks noChangeAspect="1" noChangeArrowheads="1"/>
          </p:cNvPicPr>
          <p:nvPr/>
        </p:nvPicPr>
        <p:blipFill>
          <a:blip r:embed="rId3" cstate="print"/>
          <a:srcRect/>
          <a:stretch>
            <a:fillRect/>
          </a:stretch>
        </p:blipFill>
        <p:spPr bwMode="auto">
          <a:xfrm>
            <a:off x="7224712" y="304800"/>
            <a:ext cx="1676400" cy="167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35</a:t>
            </a:fld>
            <a:endParaRPr lang="en-US" dirty="0"/>
          </a:p>
        </p:txBody>
      </p:sp>
    </p:spTree>
    <p:extLst>
      <p:ext uri="{BB962C8B-B14F-4D97-AF65-F5344CB8AC3E}">
        <p14:creationId xmlns:p14="http://schemas.microsoft.com/office/powerpoint/2010/main" val="4023967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sz="4000" dirty="0"/>
              <a:t>Level 2 of NIH Peer Review: Councils</a:t>
            </a:r>
          </a:p>
        </p:txBody>
      </p:sp>
      <p:sp>
        <p:nvSpPr>
          <p:cNvPr id="5" name="Rectangle 7"/>
          <p:cNvSpPr txBox="1">
            <a:spLocks noChangeArrowheads="1"/>
          </p:cNvSpPr>
          <p:nvPr/>
        </p:nvSpPr>
        <p:spPr>
          <a:xfrm>
            <a:off x="304800" y="1093787"/>
            <a:ext cx="8648700" cy="1725613"/>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10000"/>
              </a:lnSpc>
              <a:spcAft>
                <a:spcPts val="300"/>
              </a:spcAft>
              <a:buClr>
                <a:schemeClr val="tx1"/>
              </a:buClr>
              <a:buFont typeface="Arial" panose="020B0604020202020204" pitchFamily="34" charset="0"/>
              <a:buChar char="•"/>
              <a:defRPr/>
            </a:pPr>
            <a:r>
              <a:rPr lang="en-US" dirty="0"/>
              <a:t>Key Decisions:</a:t>
            </a:r>
          </a:p>
          <a:p>
            <a:pPr marL="630873" lvl="2" indent="-256032" eaLnBrk="1" hangingPunct="1">
              <a:spcAft>
                <a:spcPts val="300"/>
              </a:spcAft>
              <a:buClr>
                <a:schemeClr val="tx1"/>
              </a:buClr>
              <a:buFont typeface="Arial" panose="020B0604020202020204" pitchFamily="34" charset="0"/>
              <a:buChar char="‒"/>
              <a:defRPr/>
            </a:pPr>
            <a:r>
              <a:rPr lang="en-US" dirty="0">
                <a:solidFill>
                  <a:schemeClr val="tx1"/>
                </a:solidFill>
              </a:rPr>
              <a:t>Funding recommendations</a:t>
            </a:r>
          </a:p>
          <a:p>
            <a:pPr marL="630873" lvl="2" indent="-256032" eaLnBrk="1" hangingPunct="1">
              <a:spcAft>
                <a:spcPts val="300"/>
              </a:spcAft>
              <a:buClr>
                <a:schemeClr val="tx1"/>
              </a:buClr>
              <a:buFont typeface="Arial" panose="020B0604020202020204" pitchFamily="34" charset="0"/>
              <a:buChar char="‒"/>
              <a:defRPr/>
            </a:pPr>
            <a:r>
              <a:rPr lang="en-US" dirty="0">
                <a:solidFill>
                  <a:schemeClr val="tx1"/>
                </a:solidFill>
              </a:rPr>
              <a:t>Program priority</a:t>
            </a:r>
          </a:p>
        </p:txBody>
      </p:sp>
      <p:sp>
        <p:nvSpPr>
          <p:cNvPr id="9" name="Right Arrow 8" descr="This is intended to depict a grant application being submitted to NIH" title="The first arrow represents a grant application"/>
          <p:cNvSpPr/>
          <p:nvPr/>
        </p:nvSpPr>
        <p:spPr>
          <a:xfrm>
            <a:off x="381000" y="4024415"/>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37444" y="4327726"/>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3937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1552482135"/>
              </p:ext>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descr="The red box highlights the Division of Receipt and Referral (DRR) that is the main focus of this slide" title="Red Box"/>
          <p:cNvSpPr/>
          <p:nvPr/>
        </p:nvSpPr>
        <p:spPr>
          <a:xfrm>
            <a:off x="6477000" y="3786085"/>
            <a:ext cx="14859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36</a:t>
            </a:fld>
            <a:endParaRPr lang="en-US" dirty="0"/>
          </a:p>
        </p:txBody>
      </p:sp>
    </p:spTree>
    <p:extLst>
      <p:ext uri="{BB962C8B-B14F-4D97-AF65-F5344CB8AC3E}">
        <p14:creationId xmlns:p14="http://schemas.microsoft.com/office/powerpoint/2010/main" val="87099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13800" cy="838200"/>
          </a:xfrm>
        </p:spPr>
        <p:txBody>
          <a:bodyPr>
            <a:normAutofit fontScale="90000"/>
          </a:bodyPr>
          <a:lstStyle/>
          <a:p>
            <a:r>
              <a:rPr lang="en-US" sz="4400" dirty="0"/>
              <a:t>National Advisory Councils</a:t>
            </a:r>
            <a:br>
              <a:rPr lang="en-US" dirty="0"/>
            </a:br>
            <a:endParaRPr lang="en-US" dirty="0"/>
          </a:p>
        </p:txBody>
      </p:sp>
      <p:sp>
        <p:nvSpPr>
          <p:cNvPr id="4" name="Rectangle 3"/>
          <p:cNvSpPr/>
          <p:nvPr/>
        </p:nvSpPr>
        <p:spPr>
          <a:xfrm>
            <a:off x="152400" y="1143000"/>
            <a:ext cx="8763000" cy="3908762"/>
          </a:xfrm>
          <a:prstGeom prst="rect">
            <a:avLst/>
          </a:prstGeom>
        </p:spPr>
        <p:txBody>
          <a:bodyPr wrap="square">
            <a:spAutoFit/>
          </a:bodyPr>
          <a:lstStyle/>
          <a:p>
            <a:pPr marL="365760" lvl="1" indent="-256032">
              <a:spcBef>
                <a:spcPts val="300"/>
              </a:spcBef>
              <a:spcAft>
                <a:spcPts val="300"/>
              </a:spcAft>
              <a:buClr>
                <a:schemeClr val="tx1"/>
              </a:buClr>
              <a:buFont typeface="Arial" panose="020B0604020202020204" pitchFamily="34" charset="0"/>
              <a:buChar char="•"/>
            </a:pPr>
            <a:r>
              <a:rPr lang="en-US" sz="2800" dirty="0"/>
              <a:t>Broad and diverse membership</a:t>
            </a:r>
          </a:p>
          <a:p>
            <a:pPr marL="573088" lvl="6" indent="-231775">
              <a:spcBef>
                <a:spcPts val="300"/>
              </a:spcBef>
              <a:spcAft>
                <a:spcPts val="300"/>
              </a:spcAft>
              <a:buFont typeface="Arial" panose="020B0604020202020204" pitchFamily="34" charset="0"/>
              <a:buChar char="̶"/>
            </a:pPr>
            <a:r>
              <a:rPr lang="en-US" sz="2400" dirty="0"/>
              <a:t>Basic/research scientists</a:t>
            </a:r>
          </a:p>
          <a:p>
            <a:pPr marL="573088" lvl="6" indent="-231775">
              <a:spcBef>
                <a:spcPts val="300"/>
              </a:spcBef>
              <a:spcAft>
                <a:spcPts val="300"/>
              </a:spcAft>
              <a:buFont typeface="Arial" panose="020B0604020202020204" pitchFamily="34" charset="0"/>
              <a:buChar char="̶"/>
            </a:pPr>
            <a:r>
              <a:rPr lang="en-US" sz="2400" dirty="0"/>
              <a:t>Clinician scientists</a:t>
            </a:r>
          </a:p>
          <a:p>
            <a:pPr marL="573088" lvl="6" indent="-231775">
              <a:spcBef>
                <a:spcPts val="300"/>
              </a:spcBef>
              <a:spcAft>
                <a:spcPts val="300"/>
              </a:spcAft>
              <a:buFont typeface="Arial" panose="020B0604020202020204" pitchFamily="34" charset="0"/>
              <a:buChar char="̶"/>
            </a:pPr>
            <a:r>
              <a:rPr lang="en-US" sz="2400" dirty="0"/>
              <a:t>“Public” members</a:t>
            </a:r>
          </a:p>
          <a:p>
            <a:pPr marL="365760" lvl="1" indent="-256032">
              <a:spcBef>
                <a:spcPts val="300"/>
              </a:spcBef>
              <a:spcAft>
                <a:spcPts val="300"/>
              </a:spcAft>
              <a:buFont typeface="Arial" panose="020B0604020202020204" pitchFamily="34" charset="0"/>
              <a:buChar char="•"/>
            </a:pPr>
            <a:r>
              <a:rPr lang="en-US" sz="2800" dirty="0"/>
              <a:t>Awards cannot be made without Council approval</a:t>
            </a:r>
          </a:p>
          <a:p>
            <a:pPr marL="365760" lvl="1" indent="-256032">
              <a:spcBef>
                <a:spcPts val="300"/>
              </a:spcBef>
              <a:spcAft>
                <a:spcPts val="300"/>
              </a:spcAft>
              <a:buFont typeface="Arial" panose="020B0604020202020204" pitchFamily="34" charset="0"/>
              <a:buChar char="•"/>
            </a:pPr>
            <a:r>
              <a:rPr lang="en-US" sz="2800" dirty="0"/>
              <a:t>Council procedures vary across IC’s</a:t>
            </a:r>
          </a:p>
          <a:p>
            <a:pPr marL="365760" lvl="1" indent="-256032">
              <a:spcBef>
                <a:spcPts val="300"/>
              </a:spcBef>
              <a:spcAft>
                <a:spcPts val="300"/>
              </a:spcAft>
              <a:buFont typeface="Arial" panose="020B0604020202020204" pitchFamily="34" charset="0"/>
              <a:buChar char="•"/>
            </a:pPr>
            <a:r>
              <a:rPr lang="en-US" sz="2800" dirty="0"/>
              <a:t>Council is chaired by Institute Director, advised by IC extramural research staff</a:t>
            </a:r>
          </a:p>
        </p:txBody>
      </p:sp>
      <p:pic>
        <p:nvPicPr>
          <p:cNvPr id="5" name="Picture 2" descr="This is meant to convey the stature of the Advisory Council members who provide guidance to IC Directors regarding funding decisions&#10;&#10;&#10;C:\Documents and Settings\ameros\Local Settings\Temporary Internet Files\Content.IE5\LS64DSTK\MP900433139[1].jpg" title="Picture of silhoutte figures in front of a global map"/>
          <p:cNvPicPr>
            <a:picLocks noChangeAspect="1" noChangeArrowheads="1"/>
          </p:cNvPicPr>
          <p:nvPr/>
        </p:nvPicPr>
        <p:blipFill>
          <a:blip r:embed="rId2" cstate="print"/>
          <a:srcRect/>
          <a:stretch>
            <a:fillRect/>
          </a:stretch>
        </p:blipFill>
        <p:spPr bwMode="auto">
          <a:xfrm>
            <a:off x="6324600" y="1219200"/>
            <a:ext cx="2295602" cy="1353312"/>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37</a:t>
            </a:fld>
            <a:endParaRPr lang="en-US" dirty="0"/>
          </a:p>
        </p:txBody>
      </p:sp>
    </p:spTree>
    <p:extLst>
      <p:ext uri="{BB962C8B-B14F-4D97-AF65-F5344CB8AC3E}">
        <p14:creationId xmlns:p14="http://schemas.microsoft.com/office/powerpoint/2010/main" val="1816990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54533" cy="838200"/>
          </a:xfrm>
        </p:spPr>
        <p:txBody>
          <a:bodyPr>
            <a:normAutofit/>
          </a:bodyPr>
          <a:lstStyle/>
          <a:p>
            <a:r>
              <a:rPr lang="en-US" sz="4000" dirty="0"/>
              <a:t>National Advisory Councils</a:t>
            </a:r>
          </a:p>
        </p:txBody>
      </p:sp>
      <p:sp>
        <p:nvSpPr>
          <p:cNvPr id="4" name="Rectangle 3"/>
          <p:cNvSpPr/>
          <p:nvPr/>
        </p:nvSpPr>
        <p:spPr>
          <a:xfrm>
            <a:off x="210607" y="1066800"/>
            <a:ext cx="8696326" cy="4647426"/>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Advise IC Director about</a:t>
            </a:r>
          </a:p>
          <a:p>
            <a:pPr marL="573088" lvl="3" indent="-231775">
              <a:spcBef>
                <a:spcPts val="300"/>
              </a:spcBef>
              <a:spcAft>
                <a:spcPts val="300"/>
              </a:spcAft>
              <a:buClr>
                <a:schemeClr val="tx1"/>
              </a:buClr>
              <a:buFont typeface="Arial" charset="0"/>
              <a:buChar char="–"/>
            </a:pPr>
            <a:r>
              <a:rPr lang="en-US" sz="2400" dirty="0"/>
              <a:t>Research priority areas</a:t>
            </a:r>
          </a:p>
          <a:p>
            <a:pPr marL="573088" lvl="3" indent="-231775">
              <a:spcBef>
                <a:spcPts val="300"/>
              </a:spcBef>
              <a:spcAft>
                <a:spcPts val="300"/>
              </a:spcAft>
              <a:buClr>
                <a:schemeClr val="tx1"/>
              </a:buClr>
              <a:buFont typeface="Arial" charset="0"/>
              <a:buChar char="–"/>
            </a:pPr>
            <a:r>
              <a:rPr lang="en-US" sz="2400" dirty="0"/>
              <a:t>Diverse policy issues</a:t>
            </a:r>
          </a:p>
          <a:p>
            <a:pPr marL="573088" lvl="3" indent="-231775">
              <a:spcBef>
                <a:spcPts val="300"/>
              </a:spcBef>
              <a:spcAft>
                <a:spcPts val="300"/>
              </a:spcAft>
              <a:buClr>
                <a:schemeClr val="tx1"/>
              </a:buClr>
              <a:buFont typeface="Arial" charset="0"/>
              <a:buChar char="–"/>
            </a:pPr>
            <a:r>
              <a:rPr lang="en-US" sz="2400" dirty="0"/>
              <a:t>Concept clearance for future initiatives</a:t>
            </a:r>
          </a:p>
          <a:p>
            <a:pPr marL="573088" lvl="3" indent="-231775">
              <a:spcBef>
                <a:spcPts val="300"/>
              </a:spcBef>
              <a:spcAft>
                <a:spcPts val="300"/>
              </a:spcAft>
              <a:buClr>
                <a:schemeClr val="tx1"/>
              </a:buClr>
              <a:buFont typeface="Arial" charset="0"/>
              <a:buChar char="–"/>
            </a:pPr>
            <a:r>
              <a:rPr lang="en-US" sz="2400" dirty="0"/>
              <a:t>Funding priorities</a:t>
            </a:r>
          </a:p>
          <a:p>
            <a:pPr marL="365760" indent="-256032">
              <a:spcBef>
                <a:spcPts val="300"/>
              </a:spcBef>
              <a:spcAft>
                <a:spcPts val="300"/>
              </a:spcAft>
              <a:buClr>
                <a:schemeClr val="tx1"/>
              </a:buClr>
              <a:buFont typeface="Arial" panose="020B0604020202020204" pitchFamily="34" charset="0"/>
              <a:buChar char="•"/>
            </a:pPr>
            <a:r>
              <a:rPr lang="en-US" sz="2800" dirty="0"/>
              <a:t>Recommend applications for funding</a:t>
            </a:r>
          </a:p>
          <a:p>
            <a:pPr marL="573088" lvl="3" indent="-292100">
              <a:spcBef>
                <a:spcPts val="300"/>
              </a:spcBef>
              <a:spcAft>
                <a:spcPts val="300"/>
              </a:spcAft>
              <a:buClr>
                <a:schemeClr val="tx1"/>
              </a:buClr>
              <a:buFont typeface="Arial" charset="0"/>
              <a:buChar char="–"/>
            </a:pPr>
            <a:r>
              <a:rPr lang="en-US" sz="2400" dirty="0"/>
              <a:t>Expedited awards</a:t>
            </a:r>
          </a:p>
          <a:p>
            <a:pPr marL="573088" lvl="3" indent="-292100">
              <a:spcBef>
                <a:spcPts val="300"/>
              </a:spcBef>
              <a:spcAft>
                <a:spcPts val="300"/>
              </a:spcAft>
              <a:buClr>
                <a:schemeClr val="tx1"/>
              </a:buClr>
              <a:buFont typeface="Arial" charset="0"/>
              <a:buChar char="–"/>
            </a:pPr>
            <a:r>
              <a:rPr lang="en-US" sz="2400" dirty="0" err="1"/>
              <a:t>En</a:t>
            </a:r>
            <a:r>
              <a:rPr lang="en-US" sz="2400" dirty="0"/>
              <a:t> bloc concurrence</a:t>
            </a:r>
          </a:p>
          <a:p>
            <a:pPr marL="365760" indent="-256032">
              <a:spcBef>
                <a:spcPts val="300"/>
              </a:spcBef>
              <a:spcAft>
                <a:spcPts val="300"/>
              </a:spcAft>
              <a:buClr>
                <a:schemeClr val="tx1"/>
              </a:buClr>
              <a:buFont typeface="Arial" panose="020B0604020202020204" pitchFamily="34" charset="0"/>
              <a:buChar char="•"/>
            </a:pPr>
            <a:r>
              <a:rPr lang="en-US" sz="2800" dirty="0"/>
              <a:t>Consider unresolved appeals and grievances related to initial peer review</a:t>
            </a:r>
          </a:p>
        </p:txBody>
      </p:sp>
      <p:pic>
        <p:nvPicPr>
          <p:cNvPr id="5" name="Picture 2" descr="This is meant to represent the AdvisoryCouncil members who provide advice and guidance to the Institute Directors regarding funding decisions &#10;&#10;C:\Users\pluded\AppData\Local\Microsoft\Windows\Temporary Internet Files\Content.IE5\04F6LSJL\MP900411828[1].jpg" title="Group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88798"/>
            <a:ext cx="2161877" cy="184020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38</a:t>
            </a:fld>
            <a:endParaRPr lang="en-US" dirty="0"/>
          </a:p>
        </p:txBody>
      </p:sp>
    </p:spTree>
    <p:extLst>
      <p:ext uri="{BB962C8B-B14F-4D97-AF65-F5344CB8AC3E}">
        <p14:creationId xmlns:p14="http://schemas.microsoft.com/office/powerpoint/2010/main" val="2394731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Funding Decisions: IC Director</a:t>
            </a:r>
          </a:p>
        </p:txBody>
      </p:sp>
      <p:sp>
        <p:nvSpPr>
          <p:cNvPr id="4" name="Rectangle 3"/>
          <p:cNvSpPr/>
          <p:nvPr/>
        </p:nvSpPr>
        <p:spPr>
          <a:xfrm>
            <a:off x="203667" y="1371600"/>
            <a:ext cx="8696326" cy="4154984"/>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The IC Director makes the final funding decisions</a:t>
            </a:r>
          </a:p>
          <a:p>
            <a:pPr marL="365760" indent="-256032">
              <a:spcBef>
                <a:spcPts val="300"/>
              </a:spcBef>
              <a:spcAft>
                <a:spcPts val="300"/>
              </a:spcAft>
              <a:buClr>
                <a:schemeClr val="tx1"/>
              </a:buClr>
              <a:buFont typeface="Arial" panose="020B0604020202020204" pitchFamily="34" charset="0"/>
              <a:buChar char="•"/>
            </a:pPr>
            <a:r>
              <a:rPr lang="en-US" sz="2800" dirty="0"/>
              <a:t>Based on:</a:t>
            </a:r>
          </a:p>
          <a:p>
            <a:pPr marL="573088" lvl="2" indent="-231775">
              <a:spcBef>
                <a:spcPts val="300"/>
              </a:spcBef>
              <a:spcAft>
                <a:spcPts val="300"/>
              </a:spcAft>
              <a:buClr>
                <a:schemeClr val="tx1"/>
              </a:buClr>
              <a:buFont typeface="Arial" panose="020B0604020202020204" pitchFamily="34" charset="0"/>
              <a:buChar char="̶"/>
            </a:pPr>
            <a:r>
              <a:rPr lang="en-US" sz="2400" dirty="0"/>
              <a:t>Mission of the NIH Institute or Center</a:t>
            </a:r>
          </a:p>
          <a:p>
            <a:pPr marL="573088" lvl="2" indent="-231775">
              <a:spcBef>
                <a:spcPts val="300"/>
              </a:spcBef>
              <a:spcAft>
                <a:spcPts val="300"/>
              </a:spcAft>
              <a:buClr>
                <a:schemeClr val="tx1"/>
              </a:buClr>
              <a:buFont typeface="Arial" panose="020B0604020202020204" pitchFamily="34" charset="0"/>
              <a:buChar char="̶"/>
            </a:pPr>
            <a:r>
              <a:rPr lang="en-US" sz="2400" dirty="0"/>
              <a:t>Program priorities, Congressional mandates</a:t>
            </a:r>
          </a:p>
          <a:p>
            <a:pPr marL="573088" lvl="2" indent="-231775">
              <a:spcBef>
                <a:spcPts val="300"/>
              </a:spcBef>
              <a:spcAft>
                <a:spcPts val="300"/>
              </a:spcAft>
              <a:buClr>
                <a:schemeClr val="tx1"/>
              </a:buClr>
              <a:buFont typeface="Arial" panose="020B0604020202020204" pitchFamily="34" charset="0"/>
              <a:buChar char="̶"/>
            </a:pPr>
            <a:r>
              <a:rPr lang="en-US" sz="2400" dirty="0"/>
              <a:t>Outcome (score/percentile) of initial peer review</a:t>
            </a:r>
          </a:p>
          <a:p>
            <a:pPr marL="573088" lvl="2" indent="-231775">
              <a:spcBef>
                <a:spcPts val="300"/>
              </a:spcBef>
              <a:spcAft>
                <a:spcPts val="300"/>
              </a:spcAft>
              <a:buClr>
                <a:schemeClr val="tx1"/>
              </a:buClr>
              <a:buFont typeface="Arial" panose="020B0604020202020204" pitchFamily="34" charset="0"/>
              <a:buChar char="̶"/>
            </a:pPr>
            <a:r>
              <a:rPr lang="en-US" sz="2400" dirty="0"/>
              <a:t>Additional outside expertise, if needed</a:t>
            </a:r>
          </a:p>
          <a:p>
            <a:pPr marL="573088" lvl="2" indent="-231775">
              <a:spcBef>
                <a:spcPts val="300"/>
              </a:spcBef>
              <a:spcAft>
                <a:spcPts val="300"/>
              </a:spcAft>
              <a:buClr>
                <a:schemeClr val="tx1"/>
              </a:buClr>
              <a:buFont typeface="Arial" panose="020B0604020202020204" pitchFamily="34" charset="0"/>
              <a:buChar char="̶"/>
            </a:pPr>
            <a:r>
              <a:rPr lang="en-US" sz="2400" dirty="0"/>
              <a:t>Recommendation of IC Program Staff</a:t>
            </a:r>
          </a:p>
          <a:p>
            <a:pPr marL="573088" lvl="2" indent="-231775">
              <a:spcBef>
                <a:spcPts val="300"/>
              </a:spcBef>
              <a:spcAft>
                <a:spcPts val="300"/>
              </a:spcAft>
              <a:buClr>
                <a:schemeClr val="tx1"/>
              </a:buClr>
              <a:buFont typeface="Arial" panose="020B0604020202020204" pitchFamily="34" charset="0"/>
              <a:buChar char="̶"/>
            </a:pPr>
            <a:r>
              <a:rPr lang="en-US" sz="2400" dirty="0"/>
              <a:t>Recommendation of the IC Advisory Council</a:t>
            </a:r>
          </a:p>
          <a:p>
            <a:pPr marL="573088" lvl="2" indent="-231775">
              <a:spcBef>
                <a:spcPts val="300"/>
              </a:spcBef>
              <a:spcAft>
                <a:spcPts val="300"/>
              </a:spcAft>
              <a:buClr>
                <a:schemeClr val="tx1"/>
              </a:buClr>
              <a:buFont typeface="Arial" panose="020B0604020202020204" pitchFamily="34" charset="0"/>
              <a:buChar char="̶"/>
            </a:pPr>
            <a:r>
              <a:rPr lang="en-US" sz="2400" dirty="0"/>
              <a:t>Available Funds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39</a:t>
            </a:fld>
            <a:endParaRPr lang="en-US" dirty="0"/>
          </a:p>
        </p:txBody>
      </p:sp>
      <p:pic>
        <p:nvPicPr>
          <p:cNvPr id="1027" name="Picture 3" descr="C:\Users\ameros\AppData\Local\Microsoft\Windows\Temporary Internet Files\Content.IE5\MVI5S41Y\1024px-Emoji_u1f389.svg[1].png" title="&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lstStyle/>
          <a:p>
            <a:r>
              <a:rPr lang="en-US" dirty="0"/>
              <a:t>Division of Receipt and Referral (DRR)</a:t>
            </a:r>
          </a:p>
        </p:txBody>
      </p:sp>
      <p:sp>
        <p:nvSpPr>
          <p:cNvPr id="5" name="Rectangle 7"/>
          <p:cNvSpPr txBox="1">
            <a:spLocks noChangeArrowheads="1"/>
          </p:cNvSpPr>
          <p:nvPr/>
        </p:nvSpPr>
        <p:spPr>
          <a:xfrm>
            <a:off x="304800" y="1093787"/>
            <a:ext cx="8382000" cy="2106613"/>
          </a:xfrm>
          <a:prstGeom prst="rect">
            <a:avLst/>
          </a:prstGeom>
          <a:solidFill>
            <a:schemeClr val="bg1"/>
          </a:solidFill>
          <a:ln w="28575"/>
        </p:spPr>
        <p:txBody>
          <a:bodyPr>
            <a:normAutofit fontScale="92500" lnSpcReduction="1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313" indent="-230188" eaLnBrk="1" hangingPunct="1">
              <a:lnSpc>
                <a:spcPct val="120000"/>
              </a:lnSpc>
              <a:spcAft>
                <a:spcPts val="300"/>
              </a:spcAft>
              <a:buClr>
                <a:schemeClr val="tx1"/>
              </a:buClr>
              <a:defRPr/>
            </a:pPr>
            <a:r>
              <a:rPr lang="en-US" sz="3000" dirty="0"/>
              <a:t>Key decisions</a:t>
            </a:r>
          </a:p>
          <a:p>
            <a:pPr marL="573088" lvl="1" indent="-231775">
              <a:lnSpc>
                <a:spcPct val="120000"/>
              </a:lnSpc>
              <a:spcAft>
                <a:spcPts val="300"/>
              </a:spcAft>
              <a:buClrTx/>
              <a:buFont typeface="Arial" panose="020B0604020202020204" pitchFamily="34" charset="0"/>
              <a:buChar char="‒"/>
              <a:defRPr/>
            </a:pPr>
            <a:r>
              <a:rPr lang="en-US" dirty="0">
                <a:solidFill>
                  <a:schemeClr val="tx1"/>
                </a:solidFill>
              </a:rPr>
              <a:t>Policy compliance (format, timeliness, etc.)</a:t>
            </a:r>
          </a:p>
          <a:p>
            <a:pPr marL="573088" lvl="1" indent="-231775">
              <a:lnSpc>
                <a:spcPct val="120000"/>
              </a:lnSpc>
              <a:spcAft>
                <a:spcPts val="300"/>
              </a:spcAft>
              <a:buClrTx/>
              <a:buFont typeface="Arial" panose="020B0604020202020204" pitchFamily="34" charset="0"/>
              <a:buChar char="‒"/>
              <a:defRPr/>
            </a:pPr>
            <a:r>
              <a:rPr lang="en-US" dirty="0">
                <a:solidFill>
                  <a:schemeClr val="tx1"/>
                </a:solidFill>
              </a:rPr>
              <a:t>Assignment to Institute(s) for funding consideration</a:t>
            </a:r>
            <a:endParaRPr lang="en-US" sz="4000" dirty="0">
              <a:solidFill>
                <a:schemeClr val="tx1"/>
              </a:solidFill>
            </a:endParaRPr>
          </a:p>
          <a:p>
            <a:pPr marL="573088" lvl="1" indent="-231775">
              <a:lnSpc>
                <a:spcPct val="120000"/>
              </a:lnSpc>
              <a:spcAft>
                <a:spcPts val="300"/>
              </a:spcAft>
              <a:buClrTx/>
              <a:buFont typeface="Arial" panose="020B0604020202020204" pitchFamily="34" charset="0"/>
              <a:buChar char="‒"/>
              <a:defRPr/>
            </a:pPr>
            <a:r>
              <a:rPr lang="en-US" dirty="0">
                <a:solidFill>
                  <a:schemeClr val="tx1"/>
                </a:solidFill>
              </a:rPr>
              <a:t>Assignment to study section for initial peer review</a:t>
            </a:r>
          </a:p>
        </p:txBody>
      </p:sp>
      <p:sp>
        <p:nvSpPr>
          <p:cNvPr id="9" name="Right Arrow 8" descr="This is intended to depict a grant application being submitted to NIH" title="The first arrow represents a grant application"/>
          <p:cNvSpPr/>
          <p:nvPr/>
        </p:nvSpPr>
        <p:spPr>
          <a:xfrm>
            <a:off x="228600" y="4051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4354608"/>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08019" y="3937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sp>
        <p:nvSpPr>
          <p:cNvPr id="13" name="Rectangle 12" descr="The red box highlights the Division of Receipt and Referral (DRR) that is the main focus of this slide" title="Red Box"/>
          <p:cNvSpPr/>
          <p:nvPr/>
        </p:nvSpPr>
        <p:spPr>
          <a:xfrm>
            <a:off x="1370541" y="3784601"/>
            <a:ext cx="1228724"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a:t>
            </a:fld>
            <a:endParaRPr lang="en-US" dirty="0"/>
          </a:p>
        </p:txBody>
      </p:sp>
    </p:spTree>
    <p:extLst>
      <p:ext uri="{BB962C8B-B14F-4D97-AF65-F5344CB8AC3E}">
        <p14:creationId xmlns:p14="http://schemas.microsoft.com/office/powerpoint/2010/main" val="2898514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838200"/>
          </a:xfrm>
        </p:spPr>
        <p:txBody>
          <a:bodyPr>
            <a:normAutofit/>
          </a:bodyPr>
          <a:lstStyle/>
          <a:p>
            <a:r>
              <a:rPr lang="en-US" sz="4000" dirty="0"/>
              <a:t>New Considerations!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40</a:t>
            </a:fld>
            <a:endParaRPr lang="en-US" dirty="0"/>
          </a:p>
        </p:txBody>
      </p:sp>
      <p:sp>
        <p:nvSpPr>
          <p:cNvPr id="4" name="TextBox 3">
            <a:extLst>
              <a:ext uri="{FF2B5EF4-FFF2-40B4-BE49-F238E27FC236}">
                <a16:creationId xmlns:a16="http://schemas.microsoft.com/office/drawing/2014/main" id="{85A62689-0583-4EDE-BAEB-130179429F99}"/>
              </a:ext>
            </a:extLst>
          </p:cNvPr>
          <p:cNvSpPr txBox="1"/>
          <p:nvPr/>
        </p:nvSpPr>
        <p:spPr>
          <a:xfrm>
            <a:off x="504825" y="1274445"/>
            <a:ext cx="8677275" cy="5416868"/>
          </a:xfrm>
          <a:prstGeom prst="rect">
            <a:avLst/>
          </a:prstGeom>
          <a:noFill/>
        </p:spPr>
        <p:txBody>
          <a:bodyPr wrap="square" rtlCol="0">
            <a:spAutoFit/>
          </a:bodyPr>
          <a:lstStyle/>
          <a:p>
            <a:pPr marL="285750" indent="-285750">
              <a:buFont typeface="Arial" panose="020B0604020202020204" pitchFamily="34" charset="0"/>
              <a:buChar char="•"/>
            </a:pPr>
            <a:r>
              <a:rPr lang="en-US" sz="2800" dirty="0"/>
              <a:t>Beginning with the January 25, 2019 due date: </a:t>
            </a:r>
          </a:p>
          <a:p>
            <a:pPr marL="571500" lvl="1" indent="-228600">
              <a:buFont typeface="Arial" panose="020B0604020202020204" pitchFamily="34" charset="0"/>
              <a:buChar char="̶"/>
            </a:pPr>
            <a:r>
              <a:rPr lang="en-US" sz="2400" dirty="0"/>
              <a:t>Revised review criterion language</a:t>
            </a:r>
          </a:p>
          <a:p>
            <a:pPr marL="1143000" lvl="1" indent="-342900">
              <a:buFont typeface="Wingdings" panose="05000000000000000000" pitchFamily="2" charset="2"/>
              <a:buChar char="§"/>
            </a:pPr>
            <a:r>
              <a:rPr lang="en-US" sz="2000" dirty="0"/>
              <a:t>Scientific premise</a:t>
            </a:r>
          </a:p>
          <a:p>
            <a:pPr marL="1143000" lvl="1" indent="-342900">
              <a:buFont typeface="Wingdings" panose="05000000000000000000" pitchFamily="2" charset="2"/>
              <a:buChar char="§"/>
            </a:pPr>
            <a:r>
              <a:rPr lang="en-US" sz="2000" dirty="0"/>
              <a:t>Inclusion across the lifespan</a:t>
            </a:r>
          </a:p>
          <a:p>
            <a:pPr marL="571500" lvl="1" indent="-228600">
              <a:buFont typeface="Arial" panose="020B0604020202020204" pitchFamily="34" charset="0"/>
              <a:buChar char="̶"/>
            </a:pPr>
            <a:r>
              <a:rPr lang="en-US" sz="2400" dirty="0"/>
              <a:t>New Parent Announcements</a:t>
            </a:r>
          </a:p>
          <a:p>
            <a:pPr marL="285750" lvl="1" indent="-285750">
              <a:buFont typeface="Arial" panose="020B0604020202020204" pitchFamily="34" charset="0"/>
              <a:buChar char="•"/>
            </a:pPr>
            <a:r>
              <a:rPr lang="en-US" sz="2800" dirty="0"/>
              <a:t>Join the Guide Table of Contents (TOC)!</a:t>
            </a:r>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571500" lvl="1" indent="-228600">
              <a:buFont typeface="Arial" panose="020B0604020202020204" pitchFamily="34" charset="0"/>
              <a:buChar char="̶"/>
            </a:pPr>
            <a:r>
              <a:rPr lang="en-US" sz="2400" u="sng" dirty="0">
                <a:hlinkClick r:id="rId2"/>
              </a:rPr>
              <a:t>http://grants.nih.gov/grants/guide/listserv.htm</a:t>
            </a:r>
            <a:endParaRPr lang="en-US" sz="2400" dirty="0"/>
          </a:p>
          <a:p>
            <a:pPr marL="285750" lvl="1" indent="-285750">
              <a:buFont typeface="Arial" panose="020B0604020202020204" pitchFamily="34" charset="0"/>
              <a:buChar char="•"/>
            </a:pPr>
            <a:endParaRPr lang="en-US" sz="2800" dirty="0"/>
          </a:p>
          <a:p>
            <a:pPr marL="285750" lvl="1" indent="-285750">
              <a:buFont typeface="Arial" panose="020B0604020202020204" pitchFamily="34" charset="0"/>
              <a:buChar char="•"/>
            </a:pPr>
            <a:endParaRPr lang="en-US" sz="2800" dirty="0"/>
          </a:p>
          <a:p>
            <a:pPr marL="1143000" lvl="1" indent="-342900">
              <a:buFont typeface="Wingdings" panose="05000000000000000000" pitchFamily="2" charset="2"/>
              <a:buChar char="§"/>
            </a:pPr>
            <a:endParaRPr lang="en-US" sz="2000" dirty="0"/>
          </a:p>
          <a:p>
            <a:endParaRPr lang="en-US" dirty="0"/>
          </a:p>
        </p:txBody>
      </p:sp>
      <p:pic>
        <p:nvPicPr>
          <p:cNvPr id="7" name="Picture 6" descr="Screenshot of Guide Table of Contents email">
            <a:extLst>
              <a:ext uri="{FF2B5EF4-FFF2-40B4-BE49-F238E27FC236}">
                <a16:creationId xmlns:a16="http://schemas.microsoft.com/office/drawing/2014/main" id="{0F79F788-6AD1-4822-B97B-9187C87CA9F9}"/>
              </a:ext>
            </a:extLst>
          </p:cNvPr>
          <p:cNvPicPr>
            <a:picLocks noChangeAspect="1"/>
          </p:cNvPicPr>
          <p:nvPr/>
        </p:nvPicPr>
        <p:blipFill>
          <a:blip r:embed="rId3"/>
          <a:stretch>
            <a:fillRect/>
          </a:stretch>
        </p:blipFill>
        <p:spPr>
          <a:xfrm>
            <a:off x="990600" y="3581400"/>
            <a:ext cx="6467475" cy="1209675"/>
          </a:xfrm>
          <a:prstGeom prst="rect">
            <a:avLst/>
          </a:prstGeom>
        </p:spPr>
      </p:pic>
    </p:spTree>
    <p:extLst>
      <p:ext uri="{BB962C8B-B14F-4D97-AF65-F5344CB8AC3E}">
        <p14:creationId xmlns:p14="http://schemas.microsoft.com/office/powerpoint/2010/main" val="798312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1000"/>
            <a:ext cx="8677275" cy="838200"/>
          </a:xfrm>
        </p:spPr>
        <p:txBody>
          <a:bodyPr>
            <a:normAutofit/>
          </a:bodyPr>
          <a:lstStyle/>
          <a:p>
            <a:r>
              <a:rPr lang="en-US" sz="4000" dirty="0"/>
              <a:t>NIH Live Mock Study Section!</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41</a:t>
            </a:fld>
            <a:endParaRPr lang="en-US" dirty="0"/>
          </a:p>
        </p:txBody>
      </p:sp>
      <p:sp>
        <p:nvSpPr>
          <p:cNvPr id="4" name="TextBox 3"/>
          <p:cNvSpPr txBox="1"/>
          <p:nvPr/>
        </p:nvSpPr>
        <p:spPr>
          <a:xfrm>
            <a:off x="333575" y="1417410"/>
            <a:ext cx="7786106" cy="1877437"/>
          </a:xfrm>
          <a:prstGeom prst="rect">
            <a:avLst/>
          </a:prstGeom>
          <a:noFill/>
        </p:spPr>
        <p:txBody>
          <a:bodyPr wrap="none" rtlCol="0">
            <a:spAutoFit/>
          </a:bodyPr>
          <a:lstStyle/>
          <a:p>
            <a:pPr marL="341313" indent="-230188">
              <a:buFont typeface="Arial" panose="020B0604020202020204" pitchFamily="34" charset="0"/>
              <a:buChar char="•"/>
            </a:pPr>
            <a:r>
              <a:rPr lang="en-US" sz="2800" dirty="0"/>
              <a:t>Today at 4:45 – 5:30</a:t>
            </a:r>
          </a:p>
          <a:p>
            <a:pPr marL="341313" indent="-230188">
              <a:buFont typeface="Arial" panose="020B0604020202020204" pitchFamily="34" charset="0"/>
              <a:buChar char="•"/>
            </a:pPr>
            <a:r>
              <a:rPr lang="en-US" sz="2800" dirty="0"/>
              <a:t>See typical scenarios from NIH study sections</a:t>
            </a:r>
          </a:p>
          <a:p>
            <a:pPr marL="341313" indent="-230188">
              <a:buFont typeface="Arial" panose="020B0604020202020204" pitchFamily="34" charset="0"/>
              <a:buChar char="•"/>
            </a:pPr>
            <a:r>
              <a:rPr lang="en-US" sz="2800" dirty="0"/>
              <a:t>Ask questions of NIH staff</a:t>
            </a:r>
          </a:p>
          <a:p>
            <a:pPr marL="285750" indent="-285750">
              <a:buFont typeface="Arial" panose="020B0604020202020204" pitchFamily="34" charset="0"/>
              <a:buChar char="•"/>
            </a:pPr>
            <a:endParaRPr lang="en-US" sz="3200" dirty="0"/>
          </a:p>
        </p:txBody>
      </p:sp>
      <p:pic>
        <p:nvPicPr>
          <p:cNvPr id="6" name="Picture 5"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1406" y="3113368"/>
            <a:ext cx="3814762" cy="2538394"/>
          </a:xfrm>
          <a:prstGeom prst="rect">
            <a:avLst/>
          </a:prstGeom>
        </p:spPr>
      </p:pic>
      <p:sp>
        <p:nvSpPr>
          <p:cNvPr id="7" name="TextBox 6"/>
          <p:cNvSpPr txBox="1"/>
          <p:nvPr/>
        </p:nvSpPr>
        <p:spPr>
          <a:xfrm>
            <a:off x="2760342" y="5678269"/>
            <a:ext cx="3480440" cy="646331"/>
          </a:xfrm>
          <a:prstGeom prst="rect">
            <a:avLst/>
          </a:prstGeom>
          <a:noFill/>
        </p:spPr>
        <p:txBody>
          <a:bodyPr wrap="none" rtlCol="0">
            <a:spAutoFit/>
          </a:bodyPr>
          <a:lstStyle/>
          <a:p>
            <a:r>
              <a:rPr lang="en-US" dirty="0"/>
              <a:t>Picture courtesy of the </a:t>
            </a:r>
          </a:p>
          <a:p>
            <a:r>
              <a:rPr lang="en-US" dirty="0"/>
              <a:t>NIH Center for Scientific Review</a:t>
            </a:r>
          </a:p>
        </p:txBody>
      </p:sp>
    </p:spTree>
    <p:extLst>
      <p:ext uri="{BB962C8B-B14F-4D97-AF65-F5344CB8AC3E}">
        <p14:creationId xmlns:p14="http://schemas.microsoft.com/office/powerpoint/2010/main" val="266661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52412" y="974363"/>
            <a:ext cx="8763000" cy="5716950"/>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Office of Extramural Research Peer Review Process</a:t>
            </a:r>
          </a:p>
          <a:p>
            <a:pPr marL="365760" indent="-256032">
              <a:spcBef>
                <a:spcPts val="300"/>
              </a:spcBef>
              <a:spcAft>
                <a:spcPts val="300"/>
              </a:spcAft>
              <a:buNone/>
            </a:pPr>
            <a:r>
              <a:rPr lang="en-US" sz="2800" dirty="0"/>
              <a:t>    </a:t>
            </a:r>
            <a:r>
              <a:rPr lang="en-US" sz="2400" dirty="0">
                <a:hlinkClick r:id="rId2" tooltip="Peer Review Site"/>
              </a:rPr>
              <a:t>http://grants.nih.gov/grants/peer_review_process.htm</a:t>
            </a:r>
            <a:endParaRPr lang="en-US" sz="2400" dirty="0"/>
          </a:p>
          <a:p>
            <a:pPr marL="365760" indent="-256032">
              <a:spcBef>
                <a:spcPts val="300"/>
              </a:spcBef>
              <a:spcAft>
                <a:spcPts val="300"/>
              </a:spcAft>
              <a:buFontTx/>
              <a:buChar char="•"/>
            </a:pPr>
            <a:r>
              <a:rPr lang="en-US" sz="2800" dirty="0"/>
              <a:t>Peer Review Policies &amp; Practices</a:t>
            </a:r>
          </a:p>
          <a:p>
            <a:pPr marL="365760" indent="-256032">
              <a:spcBef>
                <a:spcPts val="300"/>
              </a:spcBef>
              <a:spcAft>
                <a:spcPts val="300"/>
              </a:spcAft>
              <a:buNone/>
            </a:pPr>
            <a:r>
              <a:rPr lang="en-US" sz="2800" dirty="0"/>
              <a:t>     </a:t>
            </a:r>
            <a:r>
              <a:rPr lang="en-US" sz="2400" dirty="0">
                <a:hlinkClick r:id="rId3" tooltip="Link for NIH Peer Review Process"/>
              </a:rPr>
              <a:t>http://grants.nih.gov/grants/peer/peer.htm</a:t>
            </a:r>
            <a:endParaRPr lang="en-US" sz="2400" dirty="0"/>
          </a:p>
          <a:p>
            <a:pPr marL="365760" indent="-256032">
              <a:spcBef>
                <a:spcPts val="300"/>
              </a:spcBef>
              <a:spcAft>
                <a:spcPts val="300"/>
              </a:spcAft>
              <a:buFontTx/>
              <a:buChar char="•"/>
            </a:pPr>
            <a:r>
              <a:rPr lang="en-US" sz="2800" dirty="0"/>
              <a:t>Center for Scientific Review</a:t>
            </a:r>
          </a:p>
          <a:p>
            <a:pPr marL="365760" indent="-256032">
              <a:spcBef>
                <a:spcPts val="300"/>
              </a:spcBef>
              <a:spcAft>
                <a:spcPts val="300"/>
              </a:spcAft>
              <a:buNone/>
            </a:pPr>
            <a:r>
              <a:rPr lang="en-US" sz="2400" dirty="0"/>
              <a:t>     </a:t>
            </a:r>
            <a:r>
              <a:rPr lang="en-US" sz="2400" dirty="0">
                <a:hlinkClick r:id="rId4" tooltip="Link for NIH Center for Scientific Review"/>
              </a:rPr>
              <a:t>http://public.csr.nih.gov/Pages/default.aspx</a:t>
            </a:r>
          </a:p>
          <a:p>
            <a:pPr marL="365760" indent="-256032">
              <a:spcBef>
                <a:spcPts val="300"/>
              </a:spcBef>
              <a:spcAft>
                <a:spcPts val="300"/>
              </a:spcAft>
              <a:buFont typeface="Arial" panose="020B0604020202020204" pitchFamily="34" charset="0"/>
              <a:buChar char="•"/>
            </a:pPr>
            <a:r>
              <a:rPr lang="en-US" sz="2800" dirty="0"/>
              <a:t>NIH Guide to Grants and Contracts</a:t>
            </a:r>
          </a:p>
          <a:p>
            <a:pPr marL="365760" indent="-256032">
              <a:spcBef>
                <a:spcPts val="300"/>
              </a:spcBef>
              <a:spcAft>
                <a:spcPts val="300"/>
              </a:spcAft>
            </a:pPr>
            <a:r>
              <a:rPr lang="en-US" sz="2800" dirty="0"/>
              <a:t>	</a:t>
            </a:r>
            <a:r>
              <a:rPr lang="en-US" sz="2400" dirty="0">
                <a:hlinkClick r:id="rId5" tooltip="NIH Guide for Grants and Contracts"/>
              </a:rPr>
              <a:t>http://grants.nih.gov/grants/guide/index.html</a:t>
            </a:r>
            <a:endParaRPr lang="en-US" sz="2400" dirty="0"/>
          </a:p>
          <a:p>
            <a:pPr marL="347472" indent="-457200">
              <a:buFont typeface="Arial" panose="020B0604020202020204" pitchFamily="34" charset="0"/>
              <a:buChar char="•"/>
            </a:pPr>
            <a:r>
              <a:rPr lang="en-US" sz="2800" dirty="0"/>
              <a:t>NIH </a:t>
            </a:r>
            <a:r>
              <a:rPr lang="en-US" sz="2800" dirty="0" err="1"/>
              <a:t>RePORTER</a:t>
            </a:r>
            <a:r>
              <a:rPr lang="en-US" sz="2800" dirty="0"/>
              <a:t> Matchmaker </a:t>
            </a:r>
            <a:r>
              <a:rPr lang="en-US" sz="2400" dirty="0">
                <a:hlinkClick r:id="rId6"/>
              </a:rPr>
              <a:t>https://projectreporter.nih.gov/reporter_matchmaker.cfm</a:t>
            </a:r>
            <a:endParaRPr lang="en-US" sz="2400" dirty="0"/>
          </a:p>
          <a:p>
            <a:pPr marL="347472" indent="-457200">
              <a:buFont typeface="Arial" panose="020B0604020202020204" pitchFamily="34" charset="0"/>
              <a:buChar char="•"/>
            </a:pP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42</a:t>
            </a:fld>
            <a:endParaRPr lang="en-US" dirty="0"/>
          </a:p>
        </p:txBody>
      </p:sp>
    </p:spTree>
    <p:extLst>
      <p:ext uri="{BB962C8B-B14F-4D97-AF65-F5344CB8AC3E}">
        <p14:creationId xmlns:p14="http://schemas.microsoft.com/office/powerpoint/2010/main" val="326357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94" y="206671"/>
            <a:ext cx="8810625" cy="838200"/>
          </a:xfrm>
        </p:spPr>
        <p:txBody>
          <a:bodyPr>
            <a:normAutofit/>
          </a:bodyPr>
          <a:lstStyle/>
          <a:p>
            <a:r>
              <a:rPr lang="en-US" sz="4000" dirty="0"/>
              <a:t>National Institutes of Health</a:t>
            </a:r>
          </a:p>
        </p:txBody>
      </p:sp>
      <p:grpSp>
        <p:nvGrpSpPr>
          <p:cNvPr id="4" name="Group 120" descr="This figure depicts the 27 Institues and Centers that comprise the National Institutes of Health." title="NIH Institutes and Centers"/>
          <p:cNvGrpSpPr>
            <a:grpSpLocks/>
          </p:cNvGrpSpPr>
          <p:nvPr/>
        </p:nvGrpSpPr>
        <p:grpSpPr bwMode="auto">
          <a:xfrm>
            <a:off x="152627" y="1066800"/>
            <a:ext cx="8810625" cy="5572623"/>
            <a:chOff x="190500" y="1107577"/>
            <a:chExt cx="8810625" cy="5572623"/>
          </a:xfrm>
        </p:grpSpPr>
        <p:sp>
          <p:nvSpPr>
            <p:cNvPr id="55" name="Rectangle 54"/>
            <p:cNvSpPr>
              <a:spLocks noChangeArrowheads="1"/>
            </p:cNvSpPr>
            <p:nvPr/>
          </p:nvSpPr>
          <p:spPr bwMode="auto">
            <a:xfrm>
              <a:off x="3860800" y="1107577"/>
              <a:ext cx="1498600" cy="4318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a:rPr>
                <a:t>Office of the Director</a:t>
              </a:r>
            </a:p>
          </p:txBody>
        </p:sp>
        <p:sp>
          <p:nvSpPr>
            <p:cNvPr id="19" name="Rectangle 18"/>
            <p:cNvSpPr>
              <a:spLocks noChangeArrowheads="1"/>
            </p:cNvSpPr>
            <p:nvPr/>
          </p:nvSpPr>
          <p:spPr bwMode="auto">
            <a:xfrm>
              <a:off x="190500" y="20320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Aging</a:t>
              </a:r>
            </a:p>
          </p:txBody>
        </p:sp>
        <p:sp>
          <p:nvSpPr>
            <p:cNvPr id="9" name="Rectangle 8"/>
            <p:cNvSpPr>
              <a:spLocks noChangeArrowheads="1"/>
            </p:cNvSpPr>
            <p:nvPr/>
          </p:nvSpPr>
          <p:spPr bwMode="auto">
            <a:xfrm>
              <a:off x="1676400" y="2006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Alcohol Abuse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Alcoholism</a:t>
              </a:r>
            </a:p>
          </p:txBody>
        </p:sp>
        <p:sp>
          <p:nvSpPr>
            <p:cNvPr id="42" name="Rectangle 41"/>
            <p:cNvSpPr>
              <a:spLocks noChangeArrowheads="1"/>
            </p:cNvSpPr>
            <p:nvPr/>
          </p:nvSpPr>
          <p:spPr bwMode="auto">
            <a:xfrm>
              <a:off x="3124200"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Allergy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Infectious Diseases</a:t>
              </a:r>
            </a:p>
          </p:txBody>
        </p:sp>
        <p:sp>
          <p:nvSpPr>
            <p:cNvPr id="11" name="Rectangle 10"/>
            <p:cNvSpPr>
              <a:spLocks noChangeArrowheads="1"/>
            </p:cNvSpPr>
            <p:nvPr/>
          </p:nvSpPr>
          <p:spPr bwMode="auto">
            <a:xfrm>
              <a:off x="4733925" y="2006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Arthritis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Musculoskeletal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Skin Diseases</a:t>
              </a:r>
            </a:p>
          </p:txBody>
        </p:sp>
        <p:sp>
          <p:nvSpPr>
            <p:cNvPr id="13" name="Rectangle 12"/>
            <p:cNvSpPr>
              <a:spLocks noChangeArrowheads="1"/>
            </p:cNvSpPr>
            <p:nvPr/>
          </p:nvSpPr>
          <p:spPr bwMode="auto">
            <a:xfrm>
              <a:off x="6219825" y="2006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Cancer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1" name="Rectangle 20"/>
            <p:cNvSpPr>
              <a:spLocks noChangeArrowheads="1"/>
            </p:cNvSpPr>
            <p:nvPr/>
          </p:nvSpPr>
          <p:spPr bwMode="auto">
            <a:xfrm>
              <a:off x="7667625"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Eunice Kennedy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Shriver 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Child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Human Development</a:t>
              </a:r>
            </a:p>
          </p:txBody>
        </p:sp>
        <p:sp>
          <p:nvSpPr>
            <p:cNvPr id="23" name="Rectangle 22"/>
            <p:cNvSpPr>
              <a:spLocks noChangeArrowheads="1"/>
            </p:cNvSpPr>
            <p:nvPr/>
          </p:nvSpPr>
          <p:spPr bwMode="auto">
            <a:xfrm>
              <a:off x="190500" y="30226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Deafness and Other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Communication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a:t>
              </a:r>
            </a:p>
          </p:txBody>
        </p:sp>
        <p:sp>
          <p:nvSpPr>
            <p:cNvPr id="60" name="Rectangle 59"/>
            <p:cNvSpPr>
              <a:spLocks noChangeArrowheads="1"/>
            </p:cNvSpPr>
            <p:nvPr/>
          </p:nvSpPr>
          <p:spPr bwMode="auto">
            <a:xfrm>
              <a:off x="1676400" y="3022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Dental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Craniofacial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Research</a:t>
              </a:r>
            </a:p>
          </p:txBody>
        </p:sp>
        <p:sp>
          <p:nvSpPr>
            <p:cNvPr id="62" name="Rectangle 61"/>
            <p:cNvSpPr>
              <a:spLocks noChangeArrowheads="1"/>
            </p:cNvSpPr>
            <p:nvPr/>
          </p:nvSpPr>
          <p:spPr bwMode="auto">
            <a:xfrm>
              <a:off x="3124200" y="3022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Diabetes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Digestive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Kidney Diseases</a:t>
              </a:r>
            </a:p>
          </p:txBody>
        </p:sp>
        <p:sp>
          <p:nvSpPr>
            <p:cNvPr id="15" name="Rectangle 14"/>
            <p:cNvSpPr>
              <a:spLocks noChangeArrowheads="1"/>
            </p:cNvSpPr>
            <p:nvPr/>
          </p:nvSpPr>
          <p:spPr bwMode="auto">
            <a:xfrm>
              <a:off x="4733925" y="3022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Drug Abuse</a:t>
              </a:r>
            </a:p>
          </p:txBody>
        </p:sp>
        <p:sp>
          <p:nvSpPr>
            <p:cNvPr id="17" name="Rectangle 16"/>
            <p:cNvSpPr>
              <a:spLocks noChangeArrowheads="1"/>
            </p:cNvSpPr>
            <p:nvPr/>
          </p:nvSpPr>
          <p:spPr bwMode="auto">
            <a:xfrm>
              <a:off x="6219825" y="3022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Environmental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Sciences</a:t>
              </a:r>
            </a:p>
          </p:txBody>
        </p:sp>
        <p:sp>
          <p:nvSpPr>
            <p:cNvPr id="25" name="Rectangle 24"/>
            <p:cNvSpPr>
              <a:spLocks noChangeArrowheads="1"/>
            </p:cNvSpPr>
            <p:nvPr/>
          </p:nvSpPr>
          <p:spPr bwMode="auto">
            <a:xfrm>
              <a:off x="7712075" y="3022600"/>
              <a:ext cx="12160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Eye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33" name="Rectangle 32"/>
            <p:cNvSpPr>
              <a:spLocks noChangeArrowheads="1"/>
            </p:cNvSpPr>
            <p:nvPr/>
          </p:nvSpPr>
          <p:spPr bwMode="auto">
            <a:xfrm>
              <a:off x="1905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General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Medical Sciences</a:t>
              </a:r>
            </a:p>
          </p:txBody>
        </p:sp>
        <p:sp>
          <p:nvSpPr>
            <p:cNvPr id="58" name="Rectangle 57"/>
            <p:cNvSpPr>
              <a:spLocks noChangeArrowheads="1"/>
            </p:cNvSpPr>
            <p:nvPr/>
          </p:nvSpPr>
          <p:spPr bwMode="auto">
            <a:xfrm>
              <a:off x="16383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Heart,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Lung, and Blood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7" name="Rectangle 26"/>
            <p:cNvSpPr>
              <a:spLocks noChangeArrowheads="1"/>
            </p:cNvSpPr>
            <p:nvPr/>
          </p:nvSpPr>
          <p:spPr bwMode="auto">
            <a:xfrm>
              <a:off x="3162300"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Human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Genome 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9" name="Rectangle 28"/>
            <p:cNvSpPr>
              <a:spLocks noChangeArrowheads="1"/>
            </p:cNvSpPr>
            <p:nvPr/>
          </p:nvSpPr>
          <p:spPr bwMode="auto">
            <a:xfrm>
              <a:off x="4733925"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Mental Health</a:t>
              </a:r>
            </a:p>
          </p:txBody>
        </p:sp>
        <p:sp>
          <p:nvSpPr>
            <p:cNvPr id="31" name="Rectangle 30"/>
            <p:cNvSpPr>
              <a:spLocks noChangeArrowheads="1"/>
            </p:cNvSpPr>
            <p:nvPr/>
          </p:nvSpPr>
          <p:spPr bwMode="auto">
            <a:xfrm>
              <a:off x="62198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Neurological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Stroke</a:t>
              </a:r>
            </a:p>
          </p:txBody>
        </p:sp>
        <p:sp>
          <p:nvSpPr>
            <p:cNvPr id="35" name="Rectangle 34"/>
            <p:cNvSpPr>
              <a:spLocks noChangeArrowheads="1"/>
            </p:cNvSpPr>
            <p:nvPr/>
          </p:nvSpPr>
          <p:spPr bwMode="auto">
            <a:xfrm>
              <a:off x="76676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Nursing Research</a:t>
              </a:r>
            </a:p>
          </p:txBody>
        </p:sp>
        <p:sp>
          <p:nvSpPr>
            <p:cNvPr id="54" name="Rectangle 53"/>
            <p:cNvSpPr>
              <a:spLocks noChangeArrowheads="1"/>
            </p:cNvSpPr>
            <p:nvPr/>
          </p:nvSpPr>
          <p:spPr bwMode="auto">
            <a:xfrm>
              <a:off x="228600" y="5041900"/>
              <a:ext cx="12827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of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Biomedical Imaging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Bioengineering</a:t>
              </a:r>
            </a:p>
          </p:txBody>
        </p:sp>
        <p:sp>
          <p:nvSpPr>
            <p:cNvPr id="40" name="Rectangle 39"/>
            <p:cNvSpPr>
              <a:spLocks noChangeArrowheads="1"/>
            </p:cNvSpPr>
            <p:nvPr/>
          </p:nvSpPr>
          <p:spPr bwMode="auto">
            <a:xfrm>
              <a:off x="1651000" y="50419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Complementary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Integrative</a:t>
              </a:r>
              <a:r>
                <a:rPr kumimoji="0" lang="en-US" sz="900" b="0" i="0" u="none" strike="noStrike" kern="0" cap="none" spc="0" normalizeH="0" noProof="0" dirty="0">
                  <a:ln>
                    <a:noFill/>
                  </a:ln>
                  <a:solidFill>
                    <a:srgbClr val="000000"/>
                  </a:solidFill>
                  <a:effectLst/>
                  <a:uLnTx/>
                  <a:uFillTx/>
                  <a:latin typeface="Arial" charset="0"/>
                  <a:ea typeface="ＭＳ Ｐゴシック"/>
                </a:rPr>
                <a:t> Health</a:t>
              </a: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44" name="Rectangle 43"/>
            <p:cNvSpPr>
              <a:spLocks noChangeArrowheads="1"/>
            </p:cNvSpPr>
            <p:nvPr/>
          </p:nvSpPr>
          <p:spPr bwMode="auto">
            <a:xfrm>
              <a:off x="3162300"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John E. Fogarty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International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a:t>
              </a:r>
            </a:p>
          </p:txBody>
        </p:sp>
        <p:sp>
          <p:nvSpPr>
            <p:cNvPr id="46" name="Rectangle 45"/>
            <p:cNvSpPr>
              <a:spLocks noChangeArrowheads="1"/>
            </p:cNvSpPr>
            <p:nvPr/>
          </p:nvSpPr>
          <p:spPr bwMode="auto">
            <a:xfrm>
              <a:off x="4733925"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 for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Advancing Translational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Sciences</a:t>
              </a:r>
            </a:p>
          </p:txBody>
        </p:sp>
        <p:sp>
          <p:nvSpPr>
            <p:cNvPr id="37" name="Rectangle 36"/>
            <p:cNvSpPr>
              <a:spLocks noChangeArrowheads="1"/>
            </p:cNvSpPr>
            <p:nvPr/>
          </p:nvSpPr>
          <p:spPr bwMode="auto">
            <a:xfrm>
              <a:off x="6189663" y="5041900"/>
              <a:ext cx="1258887"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Library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Medicine</a:t>
              </a:r>
            </a:p>
          </p:txBody>
        </p:sp>
        <p:sp>
          <p:nvSpPr>
            <p:cNvPr id="52" name="Rectangle 51"/>
            <p:cNvSpPr>
              <a:spLocks noChangeArrowheads="1"/>
            </p:cNvSpPr>
            <p:nvPr/>
          </p:nvSpPr>
          <p:spPr bwMode="auto">
            <a:xfrm>
              <a:off x="7610475" y="5041900"/>
              <a:ext cx="131603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Minority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Disparities</a:t>
              </a:r>
            </a:p>
          </p:txBody>
        </p:sp>
        <p:sp>
          <p:nvSpPr>
            <p:cNvPr id="47" name="Rectangle 46"/>
            <p:cNvSpPr>
              <a:spLocks noChangeArrowheads="1"/>
            </p:cNvSpPr>
            <p:nvPr/>
          </p:nvSpPr>
          <p:spPr bwMode="auto">
            <a:xfrm>
              <a:off x="2336800" y="6019800"/>
              <a:ext cx="12969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Clinical Center</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56" name="Rectangle 55"/>
            <p:cNvSpPr>
              <a:spLocks noChangeArrowheads="1"/>
            </p:cNvSpPr>
            <p:nvPr/>
          </p:nvSpPr>
          <p:spPr bwMode="auto">
            <a:xfrm>
              <a:off x="3949700"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Information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Technology</a:t>
              </a:r>
            </a:p>
          </p:txBody>
        </p:sp>
        <p:sp>
          <p:nvSpPr>
            <p:cNvPr id="65" name="Rectangle 64"/>
            <p:cNvSpPr>
              <a:spLocks noChangeArrowheads="1"/>
            </p:cNvSpPr>
            <p:nvPr/>
          </p:nvSpPr>
          <p:spPr bwMode="auto">
            <a:xfrm>
              <a:off x="5700712" y="6019800"/>
              <a:ext cx="1298575" cy="660400"/>
            </a:xfrm>
            <a:prstGeom prst="rect">
              <a:avLst/>
            </a:prstGeom>
            <a:solidFill>
              <a:srgbClr val="FFFFFF"/>
            </a:solidFill>
            <a:ln w="38100">
              <a:solidFill>
                <a:srgbClr val="FF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Scientific Review</a:t>
              </a:r>
            </a:p>
          </p:txBody>
        </p:sp>
        <p:sp>
          <p:nvSpPr>
            <p:cNvPr id="6" name="Line 5"/>
            <p:cNvSpPr>
              <a:spLocks noChangeShapeType="1"/>
            </p:cNvSpPr>
            <p:nvPr/>
          </p:nvSpPr>
          <p:spPr bwMode="auto">
            <a:xfrm>
              <a:off x="4597400" y="1577975"/>
              <a:ext cx="0" cy="2254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7" name="Line 6"/>
            <p:cNvSpPr>
              <a:spLocks noChangeShapeType="1"/>
            </p:cNvSpPr>
            <p:nvPr/>
          </p:nvSpPr>
          <p:spPr bwMode="auto">
            <a:xfrm>
              <a:off x="4597400" y="1828800"/>
              <a:ext cx="0" cy="4191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8" name="Freeform 7"/>
            <p:cNvSpPr>
              <a:spLocks/>
            </p:cNvSpPr>
            <p:nvPr/>
          </p:nvSpPr>
          <p:spPr bwMode="auto">
            <a:xfrm>
              <a:off x="2306638" y="1816100"/>
              <a:ext cx="1606550"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0" name="Freeform 9"/>
            <p:cNvSpPr>
              <a:spLocks/>
            </p:cNvSpPr>
            <p:nvPr/>
          </p:nvSpPr>
          <p:spPr bwMode="auto">
            <a:xfrm>
              <a:off x="4597400" y="1816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2" name="Freeform 11"/>
            <p:cNvSpPr>
              <a:spLocks/>
            </p:cNvSpPr>
            <p:nvPr/>
          </p:nvSpPr>
          <p:spPr bwMode="auto">
            <a:xfrm>
              <a:off x="52832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4" name="Freeform 13"/>
            <p:cNvSpPr>
              <a:spLocks/>
            </p:cNvSpPr>
            <p:nvPr/>
          </p:nvSpPr>
          <p:spPr bwMode="auto">
            <a:xfrm>
              <a:off x="4597400" y="2832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6" name="Freeform 15"/>
            <p:cNvSpPr>
              <a:spLocks/>
            </p:cNvSpPr>
            <p:nvPr/>
          </p:nvSpPr>
          <p:spPr bwMode="auto">
            <a:xfrm>
              <a:off x="5283200" y="2832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8" name="Freeform 17"/>
            <p:cNvSpPr>
              <a:spLocks/>
            </p:cNvSpPr>
            <p:nvPr/>
          </p:nvSpPr>
          <p:spPr bwMode="auto">
            <a:xfrm>
              <a:off x="822325" y="1816100"/>
              <a:ext cx="1604963"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 name="Freeform 4"/>
            <p:cNvSpPr>
              <a:spLocks/>
            </p:cNvSpPr>
            <p:nvPr/>
          </p:nvSpPr>
          <p:spPr bwMode="auto">
            <a:xfrm>
              <a:off x="6934200" y="4864100"/>
              <a:ext cx="1570038"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0" name="Freeform 19"/>
            <p:cNvSpPr>
              <a:spLocks/>
            </p:cNvSpPr>
            <p:nvPr/>
          </p:nvSpPr>
          <p:spPr bwMode="auto">
            <a:xfrm>
              <a:off x="67310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2" name="Freeform 21"/>
            <p:cNvSpPr>
              <a:spLocks/>
            </p:cNvSpPr>
            <p:nvPr/>
          </p:nvSpPr>
          <p:spPr bwMode="auto">
            <a:xfrm>
              <a:off x="831850" y="2832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4" name="Freeform 23"/>
            <p:cNvSpPr>
              <a:spLocks/>
            </p:cNvSpPr>
            <p:nvPr/>
          </p:nvSpPr>
          <p:spPr bwMode="auto">
            <a:xfrm>
              <a:off x="6807200" y="2832100"/>
              <a:ext cx="1514475" cy="230188"/>
            </a:xfrm>
            <a:custGeom>
              <a:avLst/>
              <a:gdLst>
                <a:gd name="T0" fmla="*/ 2147483647 w 954"/>
                <a:gd name="T1" fmla="*/ 2147483647 h 145"/>
                <a:gd name="T2" fmla="*/ 2147483647 w 954"/>
                <a:gd name="T3" fmla="*/ 0 h 145"/>
                <a:gd name="T4" fmla="*/ 0 w 954"/>
                <a:gd name="T5" fmla="*/ 0 h 145"/>
                <a:gd name="T6" fmla="*/ 0 60000 65536"/>
                <a:gd name="T7" fmla="*/ 0 60000 65536"/>
                <a:gd name="T8" fmla="*/ 0 60000 65536"/>
                <a:gd name="T9" fmla="*/ 0 w 954"/>
                <a:gd name="T10" fmla="*/ 0 h 145"/>
                <a:gd name="T11" fmla="*/ 954 w 954"/>
                <a:gd name="T12" fmla="*/ 145 h 145"/>
              </a:gdLst>
              <a:ahLst/>
              <a:cxnLst>
                <a:cxn ang="T6">
                  <a:pos x="T0" y="T1"/>
                </a:cxn>
                <a:cxn ang="T7">
                  <a:pos x="T2" y="T3"/>
                </a:cxn>
                <a:cxn ang="T8">
                  <a:pos x="T4" y="T5"/>
                </a:cxn>
              </a:cxnLst>
              <a:rect l="T9" t="T10" r="T11" b="T12"/>
              <a:pathLst>
                <a:path w="954" h="145">
                  <a:moveTo>
                    <a:pt x="953" y="144"/>
                  </a:moveTo>
                  <a:lnTo>
                    <a:pt x="953"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6" name="Freeform 25"/>
            <p:cNvSpPr>
              <a:spLocks/>
            </p:cNvSpPr>
            <p:nvPr/>
          </p:nvSpPr>
          <p:spPr bwMode="auto">
            <a:xfrm>
              <a:off x="3811588" y="3848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8" name="Freeform 27"/>
            <p:cNvSpPr>
              <a:spLocks/>
            </p:cNvSpPr>
            <p:nvPr/>
          </p:nvSpPr>
          <p:spPr bwMode="auto">
            <a:xfrm>
              <a:off x="4597400" y="3848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0" name="Freeform 29"/>
            <p:cNvSpPr>
              <a:spLocks/>
            </p:cNvSpPr>
            <p:nvPr/>
          </p:nvSpPr>
          <p:spPr bwMode="auto">
            <a:xfrm>
              <a:off x="52832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2" name="Freeform 31"/>
            <p:cNvSpPr>
              <a:spLocks/>
            </p:cNvSpPr>
            <p:nvPr/>
          </p:nvSpPr>
          <p:spPr bwMode="auto">
            <a:xfrm>
              <a:off x="831850" y="3848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4" name="Freeform 33"/>
            <p:cNvSpPr>
              <a:spLocks/>
            </p:cNvSpPr>
            <p:nvPr/>
          </p:nvSpPr>
          <p:spPr bwMode="auto">
            <a:xfrm>
              <a:off x="67310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6" name="Freeform 35"/>
            <p:cNvSpPr>
              <a:spLocks/>
            </p:cNvSpPr>
            <p:nvPr/>
          </p:nvSpPr>
          <p:spPr bwMode="auto">
            <a:xfrm>
              <a:off x="5359400" y="4864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9" name="Freeform 38"/>
            <p:cNvSpPr>
              <a:spLocks/>
            </p:cNvSpPr>
            <p:nvPr/>
          </p:nvSpPr>
          <p:spPr bwMode="auto">
            <a:xfrm>
              <a:off x="2276475" y="4864100"/>
              <a:ext cx="1636713"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1" name="Freeform 40"/>
            <p:cNvSpPr>
              <a:spLocks/>
            </p:cNvSpPr>
            <p:nvPr/>
          </p:nvSpPr>
          <p:spPr bwMode="auto">
            <a:xfrm>
              <a:off x="3792538" y="1816100"/>
              <a:ext cx="806450" cy="230188"/>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3" name="Freeform 42"/>
            <p:cNvSpPr>
              <a:spLocks/>
            </p:cNvSpPr>
            <p:nvPr/>
          </p:nvSpPr>
          <p:spPr bwMode="auto">
            <a:xfrm>
              <a:off x="3811588" y="4864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5" name="Freeform 44"/>
            <p:cNvSpPr>
              <a:spLocks/>
            </p:cNvSpPr>
            <p:nvPr/>
          </p:nvSpPr>
          <p:spPr bwMode="auto">
            <a:xfrm>
              <a:off x="4597400" y="4864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8" name="Line 47"/>
            <p:cNvSpPr>
              <a:spLocks noChangeShapeType="1"/>
            </p:cNvSpPr>
            <p:nvPr/>
          </p:nvSpPr>
          <p:spPr bwMode="auto">
            <a:xfrm>
              <a:off x="2997200" y="5870575"/>
              <a:ext cx="33528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9" name="Line 48"/>
            <p:cNvSpPr>
              <a:spLocks noChangeShapeType="1"/>
            </p:cNvSpPr>
            <p:nvPr/>
          </p:nvSpPr>
          <p:spPr bwMode="auto">
            <a:xfrm>
              <a:off x="4597400" y="58801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0" name="Line 49"/>
            <p:cNvSpPr>
              <a:spLocks noChangeShapeType="1"/>
            </p:cNvSpPr>
            <p:nvPr/>
          </p:nvSpPr>
          <p:spPr bwMode="auto">
            <a:xfrm>
              <a:off x="29972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1" name="Line 50"/>
            <p:cNvSpPr>
              <a:spLocks noChangeShapeType="1"/>
            </p:cNvSpPr>
            <p:nvPr/>
          </p:nvSpPr>
          <p:spPr bwMode="auto">
            <a:xfrm>
              <a:off x="63500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3" name="Freeform 52"/>
            <p:cNvSpPr>
              <a:spLocks/>
            </p:cNvSpPr>
            <p:nvPr/>
          </p:nvSpPr>
          <p:spPr bwMode="auto">
            <a:xfrm>
              <a:off x="838200" y="4864100"/>
              <a:ext cx="1500188"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7" name="Freeform 56"/>
            <p:cNvSpPr>
              <a:spLocks/>
            </p:cNvSpPr>
            <p:nvPr/>
          </p:nvSpPr>
          <p:spPr bwMode="auto">
            <a:xfrm>
              <a:off x="2286000" y="3841750"/>
              <a:ext cx="1627188" cy="228600"/>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9" name="Freeform 58"/>
            <p:cNvSpPr>
              <a:spLocks/>
            </p:cNvSpPr>
            <p:nvPr/>
          </p:nvSpPr>
          <p:spPr bwMode="auto">
            <a:xfrm>
              <a:off x="2305050" y="2832100"/>
              <a:ext cx="1608138" cy="230188"/>
            </a:xfrm>
            <a:custGeom>
              <a:avLst/>
              <a:gdLst>
                <a:gd name="T0" fmla="*/ 0 w 1013"/>
                <a:gd name="T1" fmla="*/ 2147483647 h 145"/>
                <a:gd name="T2" fmla="*/ 0 w 1013"/>
                <a:gd name="T3" fmla="*/ 0 h 145"/>
                <a:gd name="T4" fmla="*/ 2147483647 w 1013"/>
                <a:gd name="T5" fmla="*/ 0 h 145"/>
                <a:gd name="T6" fmla="*/ 0 60000 65536"/>
                <a:gd name="T7" fmla="*/ 0 60000 65536"/>
                <a:gd name="T8" fmla="*/ 0 60000 65536"/>
                <a:gd name="T9" fmla="*/ 0 w 1013"/>
                <a:gd name="T10" fmla="*/ 0 h 145"/>
                <a:gd name="T11" fmla="*/ 1013 w 1013"/>
                <a:gd name="T12" fmla="*/ 145 h 145"/>
              </a:gdLst>
              <a:ahLst/>
              <a:cxnLst>
                <a:cxn ang="T6">
                  <a:pos x="T0" y="T1"/>
                </a:cxn>
                <a:cxn ang="T7">
                  <a:pos x="T2" y="T3"/>
                </a:cxn>
                <a:cxn ang="T8">
                  <a:pos x="T4" y="T5"/>
                </a:cxn>
              </a:cxnLst>
              <a:rect l="T9" t="T10" r="T11" b="T12"/>
              <a:pathLst>
                <a:path w="1013" h="145">
                  <a:moveTo>
                    <a:pt x="0" y="144"/>
                  </a:moveTo>
                  <a:lnTo>
                    <a:pt x="0" y="0"/>
                  </a:lnTo>
                  <a:lnTo>
                    <a:pt x="1012"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61" name="Freeform 60"/>
            <p:cNvSpPr>
              <a:spLocks/>
            </p:cNvSpPr>
            <p:nvPr/>
          </p:nvSpPr>
          <p:spPr bwMode="auto">
            <a:xfrm>
              <a:off x="3792538" y="2832100"/>
              <a:ext cx="804862" cy="115094"/>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gr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5</a:t>
            </a:fld>
            <a:endParaRPr lang="en-US" dirty="0"/>
          </a:p>
        </p:txBody>
      </p:sp>
      <p:sp>
        <p:nvSpPr>
          <p:cNvPr id="38" name="Rectangle 37" title="&quot;&quot;"/>
          <p:cNvSpPr/>
          <p:nvPr/>
        </p:nvSpPr>
        <p:spPr>
          <a:xfrm>
            <a:off x="135694" y="1647824"/>
            <a:ext cx="8953273" cy="4191499"/>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16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Submitting a Cover Letter</a:t>
            </a:r>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230188">
              <a:spcBef>
                <a:spcPts val="300"/>
              </a:spcBef>
              <a:spcAft>
                <a:spcPts val="300"/>
              </a:spcAft>
              <a:defRPr/>
            </a:pPr>
            <a:r>
              <a:rPr lang="en-US" sz="2800" dirty="0"/>
              <a:t>The cover letter conveys important information:  </a:t>
            </a:r>
          </a:p>
          <a:p>
            <a:pPr>
              <a:spcBef>
                <a:spcPts val="0"/>
              </a:spcBef>
              <a:spcAft>
                <a:spcPts val="0"/>
              </a:spcAft>
              <a:defRPr/>
            </a:pPr>
            <a:endParaRPr lang="en-US" sz="200" dirty="0"/>
          </a:p>
          <a:p>
            <a:pPr>
              <a:spcBef>
                <a:spcPts val="300"/>
              </a:spcBef>
              <a:spcAft>
                <a:spcPts val="300"/>
              </a:spcAft>
              <a:defRPr/>
            </a:pPr>
            <a:endParaRPr lang="en-US" sz="200" dirty="0"/>
          </a:p>
          <a:p>
            <a:pPr marL="573088" lvl="1" indent="-231775">
              <a:spcBef>
                <a:spcPts val="300"/>
              </a:spcBef>
              <a:spcAft>
                <a:spcPts val="300"/>
              </a:spcAft>
              <a:defRPr/>
            </a:pPr>
            <a:r>
              <a:rPr lang="en-US" sz="2400" dirty="0"/>
              <a:t>Application title</a:t>
            </a:r>
          </a:p>
          <a:p>
            <a:pPr marL="573088" lvl="1" indent="-231775">
              <a:spcBef>
                <a:spcPts val="300"/>
              </a:spcBef>
              <a:spcAft>
                <a:spcPts val="300"/>
              </a:spcAft>
              <a:defRPr/>
            </a:pPr>
            <a:r>
              <a:rPr lang="en-US" sz="2400" dirty="0"/>
              <a:t>FOA # and title</a:t>
            </a:r>
          </a:p>
          <a:p>
            <a:pPr marL="573088" lvl="1" indent="-231775">
              <a:spcBef>
                <a:spcPts val="300"/>
              </a:spcBef>
              <a:spcAft>
                <a:spcPts val="300"/>
              </a:spcAft>
              <a:defRPr/>
            </a:pPr>
            <a:r>
              <a:rPr lang="en-US" sz="2400" dirty="0"/>
              <a:t>Any special situations (such as a late application)</a:t>
            </a:r>
          </a:p>
          <a:p>
            <a:pPr marL="573088" lvl="1" indent="-231775">
              <a:spcBef>
                <a:spcPts val="300"/>
              </a:spcBef>
              <a:spcAft>
                <a:spcPts val="300"/>
              </a:spcAft>
              <a:defRPr/>
            </a:pPr>
            <a:r>
              <a:rPr lang="en-US" sz="2400" dirty="0"/>
              <a:t>Statement if proposed studies will generate large-scale genomic data or if a video will be submitted</a:t>
            </a:r>
          </a:p>
          <a:p>
            <a:pPr marL="573088" indent="-231775">
              <a:spcBef>
                <a:spcPts val="0"/>
              </a:spcBef>
              <a:spcAft>
                <a:spcPts val="0"/>
              </a:spcAft>
              <a:buFontTx/>
              <a:buNone/>
              <a:defRPr/>
            </a:pPr>
            <a:endParaRPr lang="en-US" sz="200" dirty="0"/>
          </a:p>
          <a:p>
            <a:pPr marL="682625" indent="-220663">
              <a:spcBef>
                <a:spcPts val="300"/>
              </a:spcBef>
              <a:spcAft>
                <a:spcPts val="300"/>
              </a:spcAft>
              <a:buFontTx/>
              <a:buNone/>
              <a:defRPr/>
            </a:pPr>
            <a:endParaRPr lang="en-US" sz="200" dirty="0"/>
          </a:p>
          <a:p>
            <a:pPr marL="321638" indent="-321638">
              <a:buFontTx/>
              <a:buNone/>
              <a:defRPr/>
            </a:pPr>
            <a:endParaRPr lang="en-US" sz="2300" dirty="0"/>
          </a:p>
          <a:p>
            <a:pPr marL="321638" indent="-321638">
              <a:buFontTx/>
              <a:buNone/>
              <a:defRPr/>
            </a:pPr>
            <a:endParaRPr lang="en-US" sz="2300" dirty="0"/>
          </a:p>
          <a:p>
            <a:pPr marL="321638" indent="-321638">
              <a:buFontTx/>
              <a:buNone/>
              <a:defRPr/>
            </a:pPr>
            <a:endParaRPr lang="en-US" sz="2300" dirty="0"/>
          </a:p>
        </p:txBody>
      </p:sp>
      <p:pic>
        <p:nvPicPr>
          <p:cNvPr id="5" name="Picture 3" descr="This image is meant to depict a cover letter that should accompany any grant submission. Its link is found at this url:&#10;&#10;C:\Users\pluded\AppData\Local\Microsoft\Windows\Temporary Internet Files\Content.IE5\04F6LSJL\MC900431536[1].png" title="Picture of a document in an env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43400"/>
            <a:ext cx="1828800" cy="17983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6</a:t>
            </a:fld>
            <a:endParaRPr lang="en-US" dirty="0"/>
          </a:p>
        </p:txBody>
      </p:sp>
    </p:spTree>
    <p:extLst>
      <p:ext uri="{BB962C8B-B14F-4D97-AF65-F5344CB8AC3E}">
        <p14:creationId xmlns:p14="http://schemas.microsoft.com/office/powerpoint/2010/main" val="428854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PHS Assignment Request Form</a:t>
            </a:r>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230188">
              <a:spcBef>
                <a:spcPts val="300"/>
              </a:spcBef>
              <a:spcAft>
                <a:spcPts val="300"/>
              </a:spcAft>
              <a:defRPr/>
            </a:pPr>
            <a:r>
              <a:rPr lang="en-US" sz="2800" dirty="0"/>
              <a:t>The PHS Assignment Request form conveys:</a:t>
            </a:r>
          </a:p>
          <a:p>
            <a:pPr marL="633413" lvl="1" indent="-292100">
              <a:spcBef>
                <a:spcPts val="300"/>
              </a:spcBef>
              <a:spcAft>
                <a:spcPts val="300"/>
              </a:spcAft>
              <a:defRPr/>
            </a:pPr>
            <a:r>
              <a:rPr lang="en-US" sz="2400" dirty="0"/>
              <a:t>Awarding component assignment requests </a:t>
            </a:r>
          </a:p>
          <a:p>
            <a:pPr marL="633413" lvl="1" indent="-292100">
              <a:spcBef>
                <a:spcPts val="300"/>
              </a:spcBef>
              <a:spcAft>
                <a:spcPts val="300"/>
              </a:spcAft>
              <a:defRPr/>
            </a:pPr>
            <a:r>
              <a:rPr lang="en-US" sz="2400" dirty="0"/>
              <a:t>Study section assignment requests </a:t>
            </a:r>
          </a:p>
          <a:p>
            <a:pPr marL="633413" lvl="1" indent="-292100">
              <a:spcBef>
                <a:spcPts val="300"/>
              </a:spcBef>
              <a:spcAft>
                <a:spcPts val="300"/>
              </a:spcAft>
              <a:defRPr/>
            </a:pPr>
            <a:r>
              <a:rPr lang="en-US" sz="2400" dirty="0"/>
              <a:t>Individuals who should not review your application and why</a:t>
            </a:r>
          </a:p>
          <a:p>
            <a:pPr marL="633413" lvl="1" indent="-292100">
              <a:spcBef>
                <a:spcPts val="300"/>
              </a:spcBef>
              <a:spcAft>
                <a:spcPts val="300"/>
              </a:spcAft>
              <a:defRPr/>
            </a:pPr>
            <a:r>
              <a:rPr lang="en-US" sz="2400" dirty="0"/>
              <a:t>Expertise needed to review the application</a:t>
            </a:r>
          </a:p>
          <a:p>
            <a:pPr marL="682625" indent="-220663">
              <a:spcBef>
                <a:spcPts val="0"/>
              </a:spcBef>
              <a:spcAft>
                <a:spcPts val="0"/>
              </a:spcAft>
              <a:buFontTx/>
              <a:buNone/>
              <a:defRPr/>
            </a:pPr>
            <a:endParaRPr lang="en-US" sz="200" dirty="0"/>
          </a:p>
          <a:p>
            <a:pPr marL="321638" indent="-321638">
              <a:spcBef>
                <a:spcPts val="300"/>
              </a:spcBef>
              <a:spcAft>
                <a:spcPts val="300"/>
              </a:spcAft>
              <a:buFontTx/>
              <a:buNone/>
              <a:defRPr/>
            </a:pPr>
            <a:endParaRPr lang="en-US" sz="200" dirty="0"/>
          </a:p>
          <a:p>
            <a:pPr marL="341313" indent="-230188">
              <a:defRPr/>
            </a:pPr>
            <a:r>
              <a:rPr lang="en-US" sz="2800" dirty="0"/>
              <a:t>Optional form in all NIH application form packages.</a:t>
            </a:r>
          </a:p>
          <a:p>
            <a:pPr marL="321638" indent="-321638">
              <a:buFontTx/>
              <a:buNone/>
              <a:defRPr/>
            </a:pPr>
            <a:endParaRPr lang="en-US" sz="2300" dirty="0"/>
          </a:p>
          <a:p>
            <a:pPr marL="321638" indent="-321638">
              <a:buFontTx/>
              <a:buNone/>
              <a:defRPr/>
            </a:pPr>
            <a:endParaRPr lang="en-US" sz="23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7</a:t>
            </a:fld>
            <a:endParaRPr lang="en-US" dirty="0"/>
          </a:p>
        </p:txBody>
      </p:sp>
      <p:pic>
        <p:nvPicPr>
          <p:cNvPr id="6" name="Picture 5" title="PHS Assignment Request for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37403">
            <a:off x="7099028" y="4727285"/>
            <a:ext cx="1361830" cy="1320103"/>
          </a:xfrm>
          <a:prstGeom prst="rect">
            <a:avLst/>
          </a:prstGeom>
          <a:ln>
            <a:solidFill>
              <a:schemeClr val="tx1"/>
            </a:solidFill>
          </a:ln>
        </p:spPr>
      </p:pic>
    </p:spTree>
    <p:extLst>
      <p:ext uri="{BB962C8B-B14F-4D97-AF65-F5344CB8AC3E}">
        <p14:creationId xmlns:p14="http://schemas.microsoft.com/office/powerpoint/2010/main" val="25717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5257800" cy="1069848"/>
          </a:xfrm>
        </p:spPr>
        <p:txBody>
          <a:bodyPr/>
          <a:lstStyle/>
          <a:p>
            <a:r>
              <a:rPr lang="en-US" dirty="0"/>
              <a:t>New PHS Assignment Request form</a:t>
            </a:r>
          </a:p>
        </p:txBody>
      </p:sp>
      <p:sp>
        <p:nvSpPr>
          <p:cNvPr id="3" name="Slide Number Placeholder 2"/>
          <p:cNvSpPr>
            <a:spLocks noGrp="1"/>
          </p:cNvSpPr>
          <p:nvPr>
            <p:ph type="sldNum" sz="quarter" idx="12"/>
          </p:nvPr>
        </p:nvSpPr>
        <p:spPr/>
        <p:txBody>
          <a:bodyPr/>
          <a:lstStyle/>
          <a:p>
            <a:pPr>
              <a:defRPr/>
            </a:pPr>
            <a:fld id="{F39E8EE1-BCC5-4FFC-9D02-CA3B48317ABE}" type="slidenum">
              <a:rPr lang="en-US" smtClean="0"/>
              <a:pPr>
                <a:defRPr/>
              </a:pPr>
              <a:t>8</a:t>
            </a:fld>
            <a:endParaRPr lang="en-US" dirty="0"/>
          </a:p>
        </p:txBody>
      </p:sp>
      <p:pic>
        <p:nvPicPr>
          <p:cNvPr id="4" name="Picture 3" title="PHS Assignment Request 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703" y="265043"/>
            <a:ext cx="6629400" cy="6426270"/>
          </a:xfrm>
          <a:prstGeom prst="rect">
            <a:avLst/>
          </a:prstGeom>
          <a:ln>
            <a:solidFill>
              <a:schemeClr val="tx1"/>
            </a:solidFill>
          </a:ln>
        </p:spPr>
      </p:pic>
    </p:spTree>
    <p:extLst>
      <p:ext uri="{BB962C8B-B14F-4D97-AF65-F5344CB8AC3E}">
        <p14:creationId xmlns:p14="http://schemas.microsoft.com/office/powerpoint/2010/main" val="247648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rmAutofit/>
          </a:bodyPr>
          <a:lstStyle/>
          <a:p>
            <a:r>
              <a:rPr lang="en-US" sz="4000" dirty="0"/>
              <a:t>Requesting a Study Section</a:t>
            </a:r>
          </a:p>
        </p:txBody>
      </p:sp>
      <p:sp>
        <p:nvSpPr>
          <p:cNvPr id="4" name="Rectangle 3" descr="These three hyperlinks provide access to various NIH resources. The first links to the descriptions of study sections within the Center for Scientific Review. The second links to the rosters of study sections within the Center for Scientific Review. And, the third provides access to a thesauras-based search tool called &quot;Like&quot; that is useful when searching the NIH grant database for applications that are 'like' a given application" title="Hyperlinks to NIH resources"/>
          <p:cNvSpPr/>
          <p:nvPr/>
        </p:nvSpPr>
        <p:spPr>
          <a:xfrm>
            <a:off x="152400" y="944623"/>
            <a:ext cx="8839200" cy="5319405"/>
          </a:xfrm>
          <a:prstGeom prst="rect">
            <a:avLst/>
          </a:prstGeom>
          <a:noFill/>
        </p:spPr>
        <p:txBody>
          <a:bodyPr wrap="square">
            <a:spAutoFit/>
          </a:bodyPr>
          <a:lstStyle/>
          <a:p>
            <a:pPr marL="341313" indent="-230188">
              <a:spcBef>
                <a:spcPts val="600"/>
              </a:spcBef>
              <a:spcAft>
                <a:spcPts val="600"/>
              </a:spcAft>
              <a:buFont typeface="Arial" panose="020B0604020202020204" pitchFamily="34" charset="0"/>
              <a:buChar char="•"/>
            </a:pPr>
            <a:r>
              <a:rPr lang="en-US" sz="2800" dirty="0"/>
              <a:t>Information about study sections:</a:t>
            </a:r>
          </a:p>
          <a:p>
            <a:pPr marL="633413" lvl="1" indent="-292100">
              <a:spcBef>
                <a:spcPts val="600"/>
              </a:spcBef>
              <a:spcAft>
                <a:spcPts val="0"/>
              </a:spcAft>
              <a:buFont typeface="Arial" panose="020B0604020202020204" pitchFamily="34" charset="0"/>
              <a:buChar char="̶"/>
            </a:pPr>
            <a:r>
              <a:rPr lang="en-US" sz="2400" dirty="0"/>
              <a:t>Center for Scientific Review study sections </a:t>
            </a:r>
            <a:r>
              <a:rPr lang="en-US" sz="2200" dirty="0">
                <a:solidFill>
                  <a:srgbClr val="1008D6"/>
                </a:solidFill>
                <a:hlinkClick r:id="rId2" tooltip="CSR Study Sections"/>
              </a:rPr>
              <a:t>http://public.csr.nih.gov/StudySections/Pages/default.aspx</a:t>
            </a:r>
            <a:endParaRPr lang="en-US" sz="2200" dirty="0">
              <a:solidFill>
                <a:srgbClr val="1008D6"/>
              </a:solidFill>
            </a:endParaRPr>
          </a:p>
          <a:p>
            <a:pPr marL="633413" lvl="1" indent="-292100">
              <a:spcBef>
                <a:spcPts val="600"/>
              </a:spcBef>
              <a:spcAft>
                <a:spcPts val="0"/>
              </a:spcAft>
              <a:buFont typeface="Arial" panose="020B0604020202020204" pitchFamily="34" charset="0"/>
              <a:buChar char="̶"/>
            </a:pPr>
            <a:r>
              <a:rPr lang="en-US" sz="2400" dirty="0"/>
              <a:t>Assisted Referral Tool (ART)</a:t>
            </a:r>
          </a:p>
          <a:p>
            <a:pPr marL="341313" lvl="1">
              <a:spcBef>
                <a:spcPts val="600"/>
              </a:spcBef>
              <a:spcAft>
                <a:spcPts val="0"/>
              </a:spcAft>
            </a:pPr>
            <a:r>
              <a:rPr lang="en-US" sz="2400" dirty="0"/>
              <a:t>   </a:t>
            </a:r>
            <a:r>
              <a:rPr lang="en-US" sz="2400" dirty="0">
                <a:hlinkClick r:id="rId3"/>
              </a:rPr>
              <a:t>https://art.csr.nih.gov/ART/selection.jsp</a:t>
            </a:r>
            <a:endParaRPr lang="en-US" sz="2400" dirty="0"/>
          </a:p>
          <a:p>
            <a:pPr marL="633413" lvl="1" indent="-292100">
              <a:spcBef>
                <a:spcPts val="600"/>
              </a:spcBef>
              <a:spcAft>
                <a:spcPts val="0"/>
              </a:spcAft>
              <a:buFont typeface="Arial" panose="020B0604020202020204" pitchFamily="34" charset="0"/>
              <a:buChar char="̶"/>
            </a:pPr>
            <a:r>
              <a:rPr lang="en-US" sz="2400" dirty="0"/>
              <a:t>Rosters are available on NIH websites           </a:t>
            </a:r>
            <a:r>
              <a:rPr lang="en-US" sz="2200" dirty="0">
                <a:hlinkClick r:id="rId4" tooltip="Rosters"/>
              </a:rPr>
              <a:t>https://public.era.nih.gov/pubroster/</a:t>
            </a:r>
            <a:endParaRPr lang="en-US" sz="2200" i="1" dirty="0"/>
          </a:p>
          <a:p>
            <a:pPr marL="633413" lvl="1" indent="-292100">
              <a:spcBef>
                <a:spcPts val="600"/>
              </a:spcBef>
              <a:spcAft>
                <a:spcPts val="0"/>
              </a:spcAft>
            </a:pPr>
            <a:r>
              <a:rPr lang="en-US" sz="2200" i="1" dirty="0"/>
              <a:t> 	</a:t>
            </a:r>
            <a:r>
              <a:rPr lang="en-US" sz="2200" i="1" dirty="0">
                <a:hlinkClick r:id="rId5" tooltip="rosters"/>
              </a:rPr>
              <a:t>http://www.csr.nih.gov/Committees/rosterindex.asp</a:t>
            </a:r>
            <a:endParaRPr lang="en-US" sz="2200" i="1" dirty="0"/>
          </a:p>
          <a:p>
            <a:pPr marL="633413" lvl="1" indent="-292100">
              <a:spcBef>
                <a:spcPts val="600"/>
              </a:spcBef>
              <a:spcAft>
                <a:spcPts val="0"/>
              </a:spcAft>
              <a:buFont typeface="Arial" panose="020B0604020202020204" pitchFamily="34" charset="0"/>
              <a:buChar char="̶"/>
            </a:pPr>
            <a:r>
              <a:rPr lang="en-US" sz="2400" dirty="0" err="1"/>
              <a:t>eRA</a:t>
            </a:r>
            <a:r>
              <a:rPr lang="en-US" sz="2400" dirty="0"/>
              <a:t> Like (A Thesaurus-based Search Tool)</a:t>
            </a:r>
          </a:p>
          <a:p>
            <a:pPr marL="1085850" lvl="3" indent="-452438">
              <a:spcBef>
                <a:spcPts val="600"/>
              </a:spcBef>
              <a:spcAft>
                <a:spcPts val="0"/>
              </a:spcAft>
            </a:pPr>
            <a:r>
              <a:rPr lang="en-US" sz="2200" dirty="0">
                <a:hlinkClick r:id="rId6" tooltip="eRA Like Thesaurus-based Search Tool"/>
              </a:rPr>
              <a:t>http://era.nih.gov/services_for_applicants/like_this/likethis.cfm</a:t>
            </a:r>
            <a:endParaRPr lang="en-US" sz="2200" dirty="0"/>
          </a:p>
          <a:p>
            <a:pPr marL="341313" indent="-230188">
              <a:spcBef>
                <a:spcPts val="675"/>
              </a:spcBef>
              <a:buFont typeface="Arial" panose="020B0604020202020204" pitchFamily="34" charset="0"/>
              <a:buChar char="•"/>
            </a:pPr>
            <a:r>
              <a:rPr lang="en-US" sz="2800" dirty="0"/>
              <a:t>Not all study section/IC requests can be honored.</a:t>
            </a:r>
          </a:p>
          <a:p>
            <a:pPr marL="296863" lvl="1" indent="0">
              <a:spcBef>
                <a:spcPts val="675"/>
              </a:spcBef>
              <a:buNone/>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9</a:t>
            </a:fld>
            <a:endParaRPr lang="en-US" dirty="0"/>
          </a:p>
        </p:txBody>
      </p:sp>
    </p:spTree>
    <p:extLst>
      <p:ext uri="{BB962C8B-B14F-4D97-AF65-F5344CB8AC3E}">
        <p14:creationId xmlns:p14="http://schemas.microsoft.com/office/powerpoint/2010/main" val="702569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002060"/>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36883537B1154D9C336218D304A6EC" ma:contentTypeVersion="1" ma:contentTypeDescription="Create a new document." ma:contentTypeScope="" ma:versionID="56b1edd68737a2785dc74b8eb074382b">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2.xml><?xml version="1.0" encoding="utf-8"?>
<ds:datastoreItem xmlns:ds="http://schemas.openxmlformats.org/officeDocument/2006/customXml" ds:itemID="{97245222-5FF8-4BAF-87E1-D8D214B5F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ED9886-8626-4258-9E3C-8AC46B353C98}">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f24dec6e-ef8a-4098-9e68-5eb61f99d0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21266</TotalTime>
  <Words>2101</Words>
  <Application>Microsoft Office PowerPoint</Application>
  <PresentationFormat>On-screen Show (4:3)</PresentationFormat>
  <Paragraphs>544</Paragraphs>
  <Slides>42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Georgia</vt:lpstr>
      <vt:lpstr>Trebuchet MS</vt:lpstr>
      <vt:lpstr>Wingdings</vt:lpstr>
      <vt:lpstr>Wingdings 2</vt:lpstr>
      <vt:lpstr>Urban</vt:lpstr>
      <vt:lpstr>OER PowerPoint template</vt:lpstr>
      <vt:lpstr>The NIH Peer Review Process</vt:lpstr>
      <vt:lpstr>NIH Peer Review</vt:lpstr>
      <vt:lpstr>Scope of NIH Initial Peer Review</vt:lpstr>
      <vt:lpstr>Division of Receipt and Referral (DRR)</vt:lpstr>
      <vt:lpstr>National Institutes of Health</vt:lpstr>
      <vt:lpstr>Submitting a Cover Letter</vt:lpstr>
      <vt:lpstr>PHS Assignment Request Form</vt:lpstr>
      <vt:lpstr>New PHS Assignment Request form</vt:lpstr>
      <vt:lpstr>Requesting a Study Section</vt:lpstr>
      <vt:lpstr>Post-Submission Materials </vt:lpstr>
      <vt:lpstr>Post-Submission Materials </vt:lpstr>
      <vt:lpstr>Maintaining Integrity in Peer Review</vt:lpstr>
      <vt:lpstr>Level 1: Initial Peer Review</vt:lpstr>
      <vt:lpstr>Level 1: Initial Peer Review</vt:lpstr>
      <vt:lpstr>Reviewers</vt:lpstr>
      <vt:lpstr>Reviewer Recruitment</vt:lpstr>
      <vt:lpstr>Managing Conflict of Interest</vt:lpstr>
      <vt:lpstr>Review Service</vt:lpstr>
      <vt:lpstr>Reviewer Assignments</vt:lpstr>
      <vt:lpstr>What Reviewers Do Before the Meeting</vt:lpstr>
      <vt:lpstr>Written Critiques</vt:lpstr>
      <vt:lpstr>Review Criteria: Overall Impact</vt:lpstr>
      <vt:lpstr>Types of Review Criteria</vt:lpstr>
      <vt:lpstr>Rigor and Transparency</vt:lpstr>
      <vt:lpstr>Clinical Trials</vt:lpstr>
      <vt:lpstr>NIH Scoring System</vt:lpstr>
      <vt:lpstr>At the Review Meeting</vt:lpstr>
      <vt:lpstr>At the Review Meeting Continued…</vt:lpstr>
      <vt:lpstr>Final Impact Scores</vt:lpstr>
      <vt:lpstr>Streamlining Applications</vt:lpstr>
      <vt:lpstr>After the Review</vt:lpstr>
      <vt:lpstr> </vt:lpstr>
      <vt:lpstr>Summary Statement</vt:lpstr>
      <vt:lpstr>Summary Statement - continued</vt:lpstr>
      <vt:lpstr>After the Review Meeting</vt:lpstr>
      <vt:lpstr>Level 2 of NIH Peer Review: Councils</vt:lpstr>
      <vt:lpstr>National Advisory Councils </vt:lpstr>
      <vt:lpstr>National Advisory Councils</vt:lpstr>
      <vt:lpstr>Funding Decisions: IC Director</vt:lpstr>
      <vt:lpstr>New Considerations!</vt:lpstr>
      <vt:lpstr>NIH Live Mock Study Section!</vt:lpstr>
      <vt:lpstr>Additional Information</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May2018</dc:title>
  <dc:subject>OER PPT</dc:subject>
  <dc:creator>NIH/OER</dc:creator>
  <cp:keywords>NIH Peer Review</cp:keywords>
  <cp:lastModifiedBy>Crawford, Yancey</cp:lastModifiedBy>
  <cp:revision>940</cp:revision>
  <cp:lastPrinted>2019-04-10T16:05:09Z</cp:lastPrinted>
  <dcterms:created xsi:type="dcterms:W3CDTF">2006-12-01T15:20:27Z</dcterms:created>
  <dcterms:modified xsi:type="dcterms:W3CDTF">2019-06-10T19:22:43Z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0x0101009636883537B1154D9C336218D304A6EC</vt:lpwstr>
  </property>
</Properties>
</file>